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regular.fntdata"/><Relationship Id="rId25" Type="http://schemas.openxmlformats.org/officeDocument/2006/relationships/slide" Target="slides/slide21.xml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put heat on a plate of rocks, eventually the heat will start to radiate off of the rocks. You can feel the thermal heat by placing you hand above the rocks.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1400"/>
              <a:buFont typeface="Source Sans Pro"/>
              <a:buNone/>
              <a:defRPr b="1" i="0" sz="46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1928018" y="129381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1400"/>
              <a:buFont typeface="Source Sans Pro"/>
              <a:buNone/>
              <a:defRPr b="1" i="0" sz="42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2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2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4" type="body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 b="1" i="0" sz="18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34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○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 b="1" i="0" sz="2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52000" sx="-80000" rotWithShape="0" dir="5400000" dist="345000" sy="-18000">
              <a:srgbClr val="000000">
                <a:alpha val="24705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787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56540" lvl="2" marL="1005839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8760" lvl="3" marL="12801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95072" lvl="4" marL="1490472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89483" lvl="5" marL="1700784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93039" lvl="6" marL="192024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83895" lvl="7" marL="213969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85420" lvl="8" marL="233172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315200" y="0"/>
            <a:ext cx="1828800" cy="6858000"/>
          </a:xfrm>
          <a:custGeom>
            <a:rect b="b" l="l" r="r" t="t"/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DOAqECd70Ww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Font typeface="Source Sans Pro"/>
              <a:buNone/>
            </a:pPr>
            <a:r>
              <a:rPr b="1" i="0" lang="en-CA" sz="46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CLIMATE CHANGE</a:t>
            </a:r>
            <a:endParaRPr b="1" i="0" sz="4600" u="none" cap="none" strike="noStrike">
              <a:solidFill>
                <a:srgbClr val="9FD4E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Sun &amp; Earth’s Climate System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611560" y="1268760"/>
            <a:ext cx="8280920" cy="55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CA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climate system is powered by the SUN</a:t>
            </a:r>
            <a:endParaRPr/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7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CA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energy that Earth receives from the sun interacts with the components of the climate system to produce climate zones</a:t>
            </a:r>
            <a:endParaRPr/>
          </a:p>
        </p:txBody>
      </p:sp>
      <p:pic>
        <p:nvPicPr>
          <p:cNvPr descr="http://25.media.tumblr.com/8082648f8c3c67a0c874d7c703bf2e76/tumblr_mgf2x04U8t1qdsq0ao1_1280.jpg"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4005064"/>
            <a:ext cx="2790755" cy="1859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1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Earth Absorbs Energy From the Sun:</a:t>
            </a:r>
            <a:endParaRPr b="0" i="0" sz="414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457200" y="1600200"/>
            <a:ext cx="80752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radiation contacts a particle of matter, one of three things happens: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The radiation may be absorbed by the particle, causing the particle to gain energy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The radiation may be transmitted through the particle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The radiation may be reflected off the particle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395536" y="0"/>
            <a:ext cx="74676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252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Earth’s</a:t>
            </a:r>
            <a:br>
              <a:rPr b="0" i="0" lang="en-CA" sz="252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CA" sz="252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Energy</a:t>
            </a:r>
            <a:endParaRPr b="0" i="0" sz="252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3" name="Google Shape;163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188640"/>
            <a:ext cx="7056784" cy="642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 about this.....</a:t>
            </a:r>
            <a:endParaRPr b="0"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70% of solar energy that reaches Earth is absorbed, why doesn’t the Earth just heat up tremendously?</a:t>
            </a:r>
            <a:endParaRPr/>
          </a:p>
          <a:p>
            <a:pPr indent="-242823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Since the Sun is constantly shining on the Earth and the Earth is constantly absorbing its energy, why does the Earth’s average temperature remain relatively constant?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 about this....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6" name="Google Shape;17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3087" y="1896269"/>
            <a:ext cx="4695825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Earth’s Surface Emits Energy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95536" y="1412776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Char char="⦿"/>
            </a:pPr>
            <a:r>
              <a:rPr b="0" i="0" lang="en-CA" sz="27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the surface of the Earth warms up from the Sun’s energy, it gains thermal energy and then converts it to low-energy infrared (IR) radiation</a:t>
            </a:r>
            <a:endParaRPr/>
          </a:p>
          <a:p>
            <a:pPr indent="-254253" lvl="0" marL="420624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None/>
            </a:pPr>
            <a:r>
              <a:t/>
            </a:r>
            <a:endParaRPr b="0" i="0" sz="27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Char char="⦿"/>
            </a:pPr>
            <a:r>
              <a:rPr b="0" i="0" lang="en-CA" sz="27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amount of energy radiated by Earth’s system is equal to the amount of energy Earth’s system absorbs from the Sun</a:t>
            </a:r>
            <a:endParaRPr/>
          </a:p>
          <a:p>
            <a:pPr indent="-254253" lvl="0" marL="420624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None/>
            </a:pPr>
            <a:r>
              <a:t/>
            </a:r>
            <a:endParaRPr b="0" i="0" sz="27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Char char="⦿"/>
            </a:pPr>
            <a:r>
              <a:rPr b="0" i="0" lang="en-CA" sz="27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Because of this balance of energy, Earth’s global temperature stays fairly constant</a:t>
            </a:r>
            <a:endParaRPr/>
          </a:p>
          <a:p>
            <a:pPr indent="-254253" lvl="0" marL="420624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None/>
            </a:pPr>
            <a:r>
              <a:t/>
            </a:r>
            <a:endParaRPr b="0" i="0" sz="27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253" lvl="0" marL="420624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None/>
            </a:pPr>
            <a:r>
              <a:t/>
            </a:r>
            <a:endParaRPr b="0" i="0" sz="27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253" lvl="0" marL="420624" marR="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ans Symbols"/>
              <a:buNone/>
            </a:pPr>
            <a:r>
              <a:t/>
            </a:r>
            <a:endParaRPr b="0" i="0" sz="27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529" l="3494" r="3543" t="1826"/>
          <a:stretch/>
        </p:blipFill>
        <p:spPr>
          <a:xfrm>
            <a:off x="1187624" y="476672"/>
            <a:ext cx="6726476" cy="559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5180" r="14017" t="87336"/>
          <a:stretch/>
        </p:blipFill>
        <p:spPr>
          <a:xfrm>
            <a:off x="1043608" y="2708920"/>
            <a:ext cx="7128792" cy="120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Equilibrium...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balance between energy absorbed from the Sun and energy emitted from Earth ensures that Earth’s global temperature remains fairly constant</a:t>
            </a:r>
            <a:endParaRPr/>
          </a:p>
          <a:p>
            <a:pPr indent="-242823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http://www.youtube.com/watch?v=DOAqECd70Ww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823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823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823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Equilibrium....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Without a climate system, the Earth would still reach an energy equilibrium, however, Earth would be much colder</a:t>
            </a:r>
            <a:endParaRPr/>
          </a:p>
          <a:p>
            <a:pPr indent="-242823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 Greenhouse Effect contributes to the Earth not being so cold. Without the climate system’s greenhouse effect, the Earth’s average global temperature would be -18</a:t>
            </a:r>
            <a:r>
              <a:rPr b="0" baseline="30000" i="0" lang="en-CA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CA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 instead of 15</a:t>
            </a:r>
            <a:r>
              <a:rPr b="0" baseline="30000" i="0" lang="en-CA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CA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3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1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1 – Weather, Climate &amp; Sun’s Power</a:t>
            </a:r>
            <a:endParaRPr b="0" i="0" sz="414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What’s the difference between weather and climate?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the Sun power the Earth’s Climate?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Latitude &amp; Climate Zones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457200" y="1600200"/>
            <a:ext cx="814724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energy from the Sun is more intense near the Earth’s equator since it hits Earth’s surface directly.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Energy from the Sun is less intense near the two poles since energy hits Earth’s surface at an angle and spreads over a larger area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2823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476672"/>
            <a:ext cx="9213687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Weather Versus Climate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67544" y="1412776"/>
            <a:ext cx="81369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WEATHER:</a:t>
            </a:r>
            <a:endParaRPr/>
          </a:p>
          <a:p>
            <a:pPr indent="-27787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CA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Atmospheric conditions, including temperature, precipitation, wind and humidity, in a particular location over a short period of time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3356992"/>
            <a:ext cx="3672408" cy="240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1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describe weather with terms like:</a:t>
            </a:r>
            <a:endParaRPr b="0" i="0" sz="414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and amount of precipitation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Wind speed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Relative humidity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Atmospheric pressure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Presence of fog, mist, or cloud cover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827584" y="188640"/>
            <a:ext cx="74676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76" lvl="0" marL="36576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endParaRPr/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bamboobotanicals.ca/img/bamboo-care/canada-climate-zone-lg.jpg"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941961"/>
            <a:ext cx="7647062" cy="518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467544" y="620688"/>
            <a:ext cx="518457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endParaRPr/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7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CA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usual pattern (the average) of the weather in a region over a long period of time (usually 30 years)</a:t>
            </a:r>
            <a:endParaRPr/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908720"/>
            <a:ext cx="3096344" cy="2370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467544" y="3933056"/>
            <a:ext cx="748883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rgbClr val="6EA0B0"/>
              </a:buClr>
              <a:buSzPts val="2340"/>
              <a:buFont typeface="Noto Sans Symbols"/>
              <a:buChar char="●"/>
            </a:pPr>
            <a:r>
              <a:rPr b="0" i="0" lang="en-CA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climate of a region determines the types of plants and animals that live there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827584" y="188640"/>
            <a:ext cx="74676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76" lvl="0" marL="36576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endParaRPr/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836712"/>
            <a:ext cx="6917010" cy="5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Factors affecting climate: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Distance from equator (latitude)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Presence of large bodies of water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Presence of ocean and air currents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 formations</a:t>
            </a:r>
            <a:endParaRPr/>
          </a:p>
          <a:p>
            <a:pPr indent="-3952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Height above sea level (altitude)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CA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Sun &amp; Earth’s Climate System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611560" y="1268760"/>
            <a:ext cx="8280920" cy="55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CA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Climate System</a:t>
            </a:r>
            <a:endParaRPr/>
          </a:p>
          <a:p>
            <a:pPr indent="-27787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CA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complex set of components that interact with each other to produce Earth’s climate</a:t>
            </a:r>
            <a:endParaRPr/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7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CA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These components include: </a:t>
            </a:r>
            <a:endParaRPr/>
          </a:p>
          <a:p>
            <a:pPr indent="-256540" lvl="2" marL="1005839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</a:pPr>
            <a:r>
              <a:rPr b="0" i="0" lang="en-CA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Atmosphere – (gases surrounding earth)</a:t>
            </a:r>
            <a:endParaRPr/>
          </a:p>
          <a:p>
            <a:pPr indent="-256540" lvl="2" marL="1005839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</a:pPr>
            <a:r>
              <a:rPr b="0" i="0" lang="en-CA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Hydrosphere – (liquid water, ice, water vapour)</a:t>
            </a:r>
            <a:endParaRPr/>
          </a:p>
          <a:p>
            <a:pPr indent="-256540" lvl="2" marL="1005839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</a:pPr>
            <a:r>
              <a:rPr b="0" i="0" lang="en-CA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Lithosphere  -- (Earth’s rock crust, land surfaces)</a:t>
            </a:r>
            <a:endParaRPr/>
          </a:p>
          <a:p>
            <a:pPr indent="-256540" lvl="2" marL="1005839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</a:pPr>
            <a:r>
              <a:rPr b="0" i="0" lang="en-CA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Biosphere (Living things) – (plants, animals, microbes etc.)</a:t>
            </a:r>
            <a:endParaRPr/>
          </a:p>
          <a:p>
            <a:pPr indent="-1292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