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2" r:id="rId3"/>
    <p:sldId id="273" r:id="rId4"/>
    <p:sldId id="274" r:id="rId5"/>
    <p:sldId id="291" r:id="rId6"/>
    <p:sldId id="275" r:id="rId7"/>
    <p:sldId id="276" r:id="rId8"/>
    <p:sldId id="292" r:id="rId9"/>
    <p:sldId id="293" r:id="rId10"/>
    <p:sldId id="277" r:id="rId11"/>
    <p:sldId id="294" r:id="rId12"/>
    <p:sldId id="304" r:id="rId13"/>
    <p:sldId id="278" r:id="rId14"/>
    <p:sldId id="295" r:id="rId15"/>
    <p:sldId id="296" r:id="rId16"/>
    <p:sldId id="297" r:id="rId17"/>
    <p:sldId id="289" r:id="rId18"/>
    <p:sldId id="279" r:id="rId19"/>
    <p:sldId id="281" r:id="rId20"/>
    <p:sldId id="280" r:id="rId21"/>
    <p:sldId id="282" r:id="rId22"/>
    <p:sldId id="283" r:id="rId23"/>
    <p:sldId id="284" r:id="rId24"/>
    <p:sldId id="285" r:id="rId25"/>
    <p:sldId id="287" r:id="rId26"/>
    <p:sldId id="288" r:id="rId27"/>
    <p:sldId id="286" r:id="rId28"/>
    <p:sldId id="298" r:id="rId29"/>
    <p:sldId id="299" r:id="rId30"/>
    <p:sldId id="321" r:id="rId31"/>
    <p:sldId id="300" r:id="rId32"/>
    <p:sldId id="301" r:id="rId33"/>
    <p:sldId id="302"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03" r:id="rId51"/>
    <p:sldId id="290"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5" autoAdjust="0"/>
    <p:restoredTop sz="94660"/>
  </p:normalViewPr>
  <p:slideViewPr>
    <p:cSldViewPr>
      <p:cViewPr varScale="1">
        <p:scale>
          <a:sx n="69" d="100"/>
          <a:sy n="69" d="100"/>
        </p:scale>
        <p:origin x="-11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2494F6E8-040E-40B2-8D83-69A8D693004B}"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94F6E8-040E-40B2-8D83-69A8D693004B}"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8" name="Slide Number Placeholder 7"/>
          <p:cNvSpPr>
            <a:spLocks noGrp="1"/>
          </p:cNvSpPr>
          <p:nvPr>
            <p:ph type="sldNum" sz="quarter" idx="11"/>
          </p:nvPr>
        </p:nvSpPr>
        <p:spPr/>
        <p:txBody>
          <a:bodyPr/>
          <a:lstStyle/>
          <a:p>
            <a:fld id="{2494F6E8-040E-40B2-8D83-69A8D693004B}" type="slidenum">
              <a:rPr lang="en-CA" smtClean="0"/>
              <a:pPr/>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DDEB29-E5A0-46DA-AE5C-778B255782EF}" type="datetimeFigureOut">
              <a:rPr lang="en-CA" smtClean="0"/>
              <a:pPr/>
              <a:t>2014-06-05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156448" y="6422064"/>
            <a:ext cx="762000" cy="365125"/>
          </a:xfrm>
        </p:spPr>
        <p:txBody>
          <a:bodyPr/>
          <a:lstStyle/>
          <a:p>
            <a:fld id="{2494F6E8-040E-40B2-8D83-69A8D693004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5DDEB29-E5A0-46DA-AE5C-778B255782EF}" type="datetimeFigureOut">
              <a:rPr lang="en-CA" smtClean="0"/>
              <a:pPr/>
              <a:t>2014-06-05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94F6E8-040E-40B2-8D83-69A8D693004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DDEB29-E5A0-46DA-AE5C-778B255782EF}" type="datetimeFigureOut">
              <a:rPr lang="en-CA" smtClean="0"/>
              <a:pPr/>
              <a:t>2014-06-05</a:t>
            </a:fld>
            <a:endParaRPr lang="en-C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C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494F6E8-040E-40B2-8D83-69A8D693004B}"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B11kASPfYx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ReOj12UAus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UHm9qJ7p18s&amp;list=RDUHm9qJ7p18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www.cbc.ca/fifth/blog/federal-programs-and-research-facilities-that-have-been-shut-down-or-had-th" TargetMode="External"/><Relationship Id="rId2" Type="http://schemas.openxmlformats.org/officeDocument/2006/relationships/hyperlink" Target="http://www.cbc.ca/fifth/episodes/2013-2014/the-silence-of-the-lab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j0vYTFve7tA"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climatechange.gc.ca/default.asp?lang=En&amp;n=AA3F6868-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bc.ca/news/politics/canada-failing-to-meet-2020-emissions-targets-1.222393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avidsuzuki.org/publications/resources/2009/purchasing-carbon-offset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avidsuzuki.org/what-you-can-do/top-10-ways-you-can-stop-climate-change/" TargetMode="External"/><Relationship Id="rId2" Type="http://schemas.openxmlformats.org/officeDocument/2006/relationships/hyperlink" Target="https://www.ted.com/talks/alex_laskey_how_behavioral_science_can_lower_your_energy_bil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mrunal.org/2012/09/enb-kyoto.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083" y="1295400"/>
            <a:ext cx="6480048" cy="2301240"/>
          </a:xfrm>
        </p:spPr>
        <p:txBody>
          <a:bodyPr/>
          <a:lstStyle/>
          <a:p>
            <a:r>
              <a:rPr lang="en-US" dirty="0" smtClean="0"/>
              <a:t>Politics of </a:t>
            </a:r>
            <a:r>
              <a:rPr lang="en-US" dirty="0" smtClean="0"/>
              <a:t>Climate Change</a:t>
            </a:r>
            <a:endParaRPr lang="en-CA"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9" t="7463" r="1500"/>
          <a:stretch/>
        </p:blipFill>
        <p:spPr bwMode="auto">
          <a:xfrm>
            <a:off x="685800" y="2819400"/>
            <a:ext cx="7924800" cy="363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45698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CA" sz="3600" b="1" dirty="0"/>
              <a:t>Kyoto Protocol on Climate Change</a:t>
            </a:r>
            <a:r>
              <a:rPr lang="en-CA" b="1" dirty="0"/>
              <a:t/>
            </a:r>
            <a:br>
              <a:rPr lang="en-CA" b="1" dirty="0"/>
            </a:br>
            <a:endParaRPr lang="en-CA" dirty="0"/>
          </a:p>
        </p:txBody>
      </p:sp>
      <p:sp>
        <p:nvSpPr>
          <p:cNvPr id="3" name="Content Placeholder 2"/>
          <p:cNvSpPr>
            <a:spLocks noGrp="1"/>
          </p:cNvSpPr>
          <p:nvPr>
            <p:ph idx="1"/>
          </p:nvPr>
        </p:nvSpPr>
        <p:spPr>
          <a:xfrm>
            <a:off x="457200" y="-152400"/>
            <a:ext cx="8305800" cy="5181600"/>
          </a:xfrm>
        </p:spPr>
        <p:txBody>
          <a:bodyPr>
            <a:normAutofit/>
          </a:bodyPr>
          <a:lstStyle/>
          <a:p>
            <a:endParaRPr lang="en-CA" dirty="0" smtClean="0"/>
          </a:p>
          <a:p>
            <a:endParaRPr lang="en-CA" dirty="0"/>
          </a:p>
          <a:p>
            <a:r>
              <a:rPr lang="en-CA" dirty="0" smtClean="0"/>
              <a:t>Developed </a:t>
            </a:r>
            <a:r>
              <a:rPr lang="en-CA" dirty="0"/>
              <a:t>countries agreed to higher targets than developing countries</a:t>
            </a:r>
          </a:p>
          <a:p>
            <a:endParaRPr lang="en-CA" dirty="0"/>
          </a:p>
          <a:p>
            <a:endParaRPr lang="en-CA" dirty="0"/>
          </a:p>
        </p:txBody>
      </p:sp>
      <p:pic>
        <p:nvPicPr>
          <p:cNvPr id="5122" name="Picture 2" descr="http://drrajivdesaimd.com/wp-content/uploads/2013/08/kyoto-protoco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5" b="7419"/>
          <a:stretch/>
        </p:blipFill>
        <p:spPr bwMode="auto">
          <a:xfrm>
            <a:off x="1447800" y="1905000"/>
            <a:ext cx="710480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288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Kyoto – differential requirements</a:t>
            </a:r>
            <a:endParaRPr lang="en-CA" dirty="0"/>
          </a:p>
        </p:txBody>
      </p:sp>
      <p:sp>
        <p:nvSpPr>
          <p:cNvPr id="3" name="Content Placeholder 2"/>
          <p:cNvSpPr>
            <a:spLocks noGrp="1"/>
          </p:cNvSpPr>
          <p:nvPr>
            <p:ph idx="1"/>
          </p:nvPr>
        </p:nvSpPr>
        <p:spPr>
          <a:xfrm>
            <a:off x="457200" y="1600200"/>
            <a:ext cx="8001000" cy="4525963"/>
          </a:xfrm>
        </p:spPr>
        <p:txBody>
          <a:bodyPr>
            <a:normAutofit lnSpcReduction="10000"/>
          </a:bodyPr>
          <a:lstStyle/>
          <a:p>
            <a:pPr fontAlgn="base"/>
            <a:endParaRPr lang="en-CA" dirty="0" smtClean="0"/>
          </a:p>
          <a:p>
            <a:pPr lvl="1" fontAlgn="base"/>
            <a:r>
              <a:rPr lang="en-CA" dirty="0" smtClean="0"/>
              <a:t>Developed nations (USA,UK), will </a:t>
            </a:r>
            <a:r>
              <a:rPr lang="en-CA" u="sng" dirty="0" smtClean="0"/>
              <a:t>compulsorily</a:t>
            </a:r>
            <a:r>
              <a:rPr lang="en-CA" dirty="0" smtClean="0"/>
              <a:t> reduce their green house gas  (GHG) emission by 2012.</a:t>
            </a:r>
          </a:p>
          <a:p>
            <a:pPr lvl="1" fontAlgn="base">
              <a:buNone/>
            </a:pPr>
            <a:endParaRPr lang="en-CA" dirty="0" smtClean="0"/>
          </a:p>
          <a:p>
            <a:pPr lvl="1" fontAlgn="base"/>
            <a:r>
              <a:rPr lang="en-CA" dirty="0" smtClean="0"/>
              <a:t>Emission targets were set based on the level of pollution created by each developed nation</a:t>
            </a:r>
          </a:p>
          <a:p>
            <a:pPr lvl="1" fontAlgn="base">
              <a:buNone/>
            </a:pPr>
            <a:endParaRPr lang="en-CA" dirty="0" smtClean="0"/>
          </a:p>
          <a:p>
            <a:pPr lvl="1" fontAlgn="base"/>
            <a:r>
              <a:rPr lang="en-CA" dirty="0" smtClean="0"/>
              <a:t>Developing nations like Brazil, South </a:t>
            </a:r>
            <a:r>
              <a:rPr lang="en-CA" dirty="0" err="1" smtClean="0"/>
              <a:t>Africa,India</a:t>
            </a:r>
            <a:r>
              <a:rPr lang="en-CA" dirty="0" smtClean="0"/>
              <a:t> and China, should reduce GHG emission but </a:t>
            </a:r>
            <a:r>
              <a:rPr lang="en-CA" u="sng" dirty="0" smtClean="0"/>
              <a:t>not compulsory</a:t>
            </a:r>
            <a:r>
              <a:rPr lang="en-CA" dirty="0" smtClean="0"/>
              <a:t>.</a:t>
            </a:r>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a:buNone/>
            </a:pPr>
            <a:r>
              <a:rPr lang="en-CA" dirty="0" smtClean="0"/>
              <a:t>History of Climate Change Negotiations:</a:t>
            </a:r>
          </a:p>
          <a:p>
            <a:r>
              <a:rPr lang="en-CA" dirty="0" smtClean="0">
                <a:hlinkClick r:id="rId2"/>
              </a:rPr>
              <a:t>http://www.youtube.com/watch?v=B11kASPfYxY</a:t>
            </a:r>
            <a:endParaRPr lang="en-CA" dirty="0" smtClean="0"/>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2D050"/>
                </a:solidFill>
              </a:rPr>
              <a:t>Kyoto Protocol</a:t>
            </a:r>
            <a:endParaRPr lang="en-CA" dirty="0">
              <a:solidFill>
                <a:srgbClr val="92D050"/>
              </a:solidFill>
            </a:endParaRPr>
          </a:p>
        </p:txBody>
      </p:sp>
      <p:sp>
        <p:nvSpPr>
          <p:cNvPr id="3" name="Content Placeholder 2"/>
          <p:cNvSpPr>
            <a:spLocks noGrp="1"/>
          </p:cNvSpPr>
          <p:nvPr>
            <p:ph idx="1"/>
          </p:nvPr>
        </p:nvSpPr>
        <p:spPr>
          <a:xfrm>
            <a:off x="457200" y="1600200"/>
            <a:ext cx="8305800" cy="4525963"/>
          </a:xfrm>
        </p:spPr>
        <p:txBody>
          <a:bodyPr>
            <a:normAutofit fontScale="85000" lnSpcReduction="10000"/>
          </a:bodyPr>
          <a:lstStyle/>
          <a:p>
            <a:pPr marL="36576" indent="0">
              <a:buNone/>
            </a:pPr>
            <a:r>
              <a:rPr lang="en-CA" dirty="0"/>
              <a:t>As an incentive to follow through with the targets outlined in the Kyoto </a:t>
            </a:r>
            <a:r>
              <a:rPr lang="en-CA" dirty="0" smtClean="0"/>
              <a:t>Protocol</a:t>
            </a:r>
            <a:r>
              <a:rPr lang="en-CA" dirty="0"/>
              <a:t>, countries were offered </a:t>
            </a:r>
            <a:r>
              <a:rPr lang="en-CA" dirty="0">
                <a:solidFill>
                  <a:srgbClr val="00B0F0"/>
                </a:solidFill>
              </a:rPr>
              <a:t>emission reduction credits </a:t>
            </a:r>
            <a:r>
              <a:rPr lang="en-CA" dirty="0"/>
              <a:t>for the following:</a:t>
            </a:r>
          </a:p>
          <a:p>
            <a:endParaRPr lang="en-CA" dirty="0"/>
          </a:p>
          <a:p>
            <a:pPr marL="550926" indent="-514350">
              <a:buFont typeface="+mj-lt"/>
              <a:buAutoNum type="arabicPeriod"/>
            </a:pPr>
            <a:r>
              <a:rPr lang="en-CA" dirty="0" smtClean="0"/>
              <a:t>Helping </a:t>
            </a:r>
            <a:r>
              <a:rPr lang="en-CA" dirty="0"/>
              <a:t>a developing country reduce its </a:t>
            </a:r>
            <a:r>
              <a:rPr lang="en-CA" dirty="0" smtClean="0"/>
              <a:t>emissions</a:t>
            </a:r>
          </a:p>
          <a:p>
            <a:pPr marL="550926" indent="-514350">
              <a:buFont typeface="+mj-lt"/>
              <a:buAutoNum type="arabicPeriod"/>
            </a:pPr>
            <a:endParaRPr lang="en-CA" dirty="0" smtClean="0"/>
          </a:p>
          <a:p>
            <a:pPr marL="550926" indent="-514350">
              <a:buFont typeface="+mj-lt"/>
              <a:buAutoNum type="arabicPeriod"/>
            </a:pPr>
            <a:r>
              <a:rPr lang="en-CA" dirty="0" smtClean="0"/>
              <a:t>Helping </a:t>
            </a:r>
            <a:r>
              <a:rPr lang="en-CA" dirty="0"/>
              <a:t>a developed country reduce its emissions during a temporary </a:t>
            </a:r>
            <a:r>
              <a:rPr lang="en-CA" dirty="0" smtClean="0"/>
              <a:t>economic problem</a:t>
            </a:r>
          </a:p>
          <a:p>
            <a:pPr marL="550926" indent="-514350">
              <a:buFont typeface="+mj-lt"/>
              <a:buAutoNum type="arabicPeriod"/>
            </a:pPr>
            <a:endParaRPr lang="en-CA" dirty="0" smtClean="0"/>
          </a:p>
          <a:p>
            <a:pPr marL="550926" indent="-514350">
              <a:buFont typeface="+mj-lt"/>
              <a:buAutoNum type="arabicPeriod"/>
            </a:pPr>
            <a:r>
              <a:rPr lang="en-CA" dirty="0" smtClean="0"/>
              <a:t>Engaging </a:t>
            </a:r>
            <a:r>
              <a:rPr lang="en-CA" dirty="0"/>
              <a:t>in practices that help to remove CO</a:t>
            </a:r>
            <a:r>
              <a:rPr lang="en-CA" baseline="-25000" dirty="0"/>
              <a:t>2</a:t>
            </a:r>
            <a:r>
              <a:rPr lang="en-CA" dirty="0"/>
              <a:t> </a:t>
            </a:r>
            <a:r>
              <a:rPr lang="en-CA" dirty="0" smtClean="0"/>
              <a:t>from the </a:t>
            </a:r>
            <a:r>
              <a:rPr lang="en-CA" dirty="0"/>
              <a:t>atmosphere (</a:t>
            </a:r>
            <a:r>
              <a:rPr lang="en-CA" dirty="0" err="1"/>
              <a:t>eg</a:t>
            </a:r>
            <a:r>
              <a:rPr lang="en-CA" dirty="0"/>
              <a:t>: </a:t>
            </a:r>
            <a:r>
              <a:rPr lang="en-CA" dirty="0" smtClean="0"/>
              <a:t>planting </a:t>
            </a:r>
            <a:r>
              <a:rPr lang="en-CA" dirty="0"/>
              <a:t>trees)</a:t>
            </a:r>
          </a:p>
          <a:p>
            <a:endParaRPr lang="en-CA" dirty="0"/>
          </a:p>
        </p:txBody>
      </p:sp>
      <p:pic>
        <p:nvPicPr>
          <p:cNvPr id="7170" name="Picture 2" descr="http://www.sagaxexpeditions.com/Images-site/Global%20Warming/ky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42455"/>
            <a:ext cx="1558027" cy="124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289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Carbon Credits &amp; Trading</a:t>
            </a:r>
            <a:endParaRPr lang="en-CA" dirty="0"/>
          </a:p>
        </p:txBody>
      </p:sp>
      <p:sp>
        <p:nvSpPr>
          <p:cNvPr id="3" name="Content Placeholder 2"/>
          <p:cNvSpPr>
            <a:spLocks noGrp="1"/>
          </p:cNvSpPr>
          <p:nvPr>
            <p:ph idx="1"/>
          </p:nvPr>
        </p:nvSpPr>
        <p:spPr/>
        <p:txBody>
          <a:bodyPr/>
          <a:lstStyle/>
          <a:p>
            <a:r>
              <a:rPr lang="en-CA" dirty="0" smtClean="0"/>
              <a:t>Each country is given an emission target quota (1Kyoto Unit = 1 carbon credit = 1 metric tonne of CO2 emitted)</a:t>
            </a:r>
          </a:p>
          <a:p>
            <a:r>
              <a:rPr lang="en-CA" dirty="0" smtClean="0"/>
              <a:t>Countries are expected not to emit more than their quota</a:t>
            </a:r>
          </a:p>
          <a:p>
            <a:r>
              <a:rPr lang="en-CA" dirty="0" smtClean="0"/>
              <a:t>However, if you need more carbon credits, you can purchase them from other countries who haven’t reached their quota</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Carbon Offset Credits</a:t>
            </a:r>
            <a:endParaRPr lang="en-CA" dirty="0"/>
          </a:p>
        </p:txBody>
      </p:sp>
      <p:sp>
        <p:nvSpPr>
          <p:cNvPr id="3" name="Content Placeholder 2"/>
          <p:cNvSpPr>
            <a:spLocks noGrp="1"/>
          </p:cNvSpPr>
          <p:nvPr>
            <p:ph idx="1"/>
          </p:nvPr>
        </p:nvSpPr>
        <p:spPr>
          <a:xfrm>
            <a:off x="457200" y="1600200"/>
            <a:ext cx="8382000" cy="4525963"/>
          </a:xfrm>
        </p:spPr>
        <p:txBody>
          <a:bodyPr>
            <a:normAutofit/>
          </a:bodyPr>
          <a:lstStyle/>
          <a:p>
            <a:r>
              <a:rPr lang="en-CA" dirty="0" smtClean="0"/>
              <a:t>If you are big polluter, you can purchase carbon offset credits</a:t>
            </a:r>
          </a:p>
          <a:p>
            <a:r>
              <a:rPr lang="en-CA" dirty="0" smtClean="0"/>
              <a:t> Those who buy offsets are essentially investing in other projects that reduce emissions on their behalf, either because they are unable to do so themselves or because it is too expensive to make their own reductions.</a:t>
            </a:r>
            <a:endParaRPr lang="en-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Carbon Offset Credits</a:t>
            </a:r>
            <a:endParaRPr lang="en-CA" dirty="0"/>
          </a:p>
        </p:txBody>
      </p:sp>
      <p:sp>
        <p:nvSpPr>
          <p:cNvPr id="3" name="Content Placeholder 2"/>
          <p:cNvSpPr>
            <a:spLocks noGrp="1"/>
          </p:cNvSpPr>
          <p:nvPr>
            <p:ph idx="1"/>
          </p:nvPr>
        </p:nvSpPr>
        <p:spPr>
          <a:xfrm>
            <a:off x="457200" y="1371600"/>
            <a:ext cx="7848600" cy="4754563"/>
          </a:xfrm>
        </p:spPr>
        <p:txBody>
          <a:bodyPr>
            <a:normAutofit fontScale="92500" lnSpcReduction="20000"/>
          </a:bodyPr>
          <a:lstStyle/>
          <a:p>
            <a:endParaRPr lang="en-CA" dirty="0" smtClean="0"/>
          </a:p>
          <a:p>
            <a:r>
              <a:rPr lang="en-CA" dirty="0" smtClean="0"/>
              <a:t>One thing to note is that not all carbon offsets are created equal. Because the market is new and largely unregulated, some offsets are unlikely to have any benefit for the climate. This is one reason why carbon offsets have gotten a bad rap.</a:t>
            </a:r>
          </a:p>
          <a:p>
            <a:pPr>
              <a:buNone/>
            </a:pPr>
            <a:endParaRPr lang="en-CA" dirty="0" smtClean="0"/>
          </a:p>
          <a:p>
            <a:r>
              <a:rPr lang="en-CA" dirty="0" smtClean="0"/>
              <a:t>Good offsets should be permanent and actually reduce GHG emissions that would have otherwise not been reduced without this offset</a:t>
            </a:r>
          </a:p>
          <a:p>
            <a:pPr>
              <a:buNone/>
            </a:pP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2"/>
          <p:cNvSpPr>
            <a:spLocks noGrp="1"/>
          </p:cNvSpPr>
          <p:nvPr>
            <p:ph idx="1"/>
          </p:nvPr>
        </p:nvSpPr>
        <p:spPr/>
        <p:txBody>
          <a:bodyPr/>
          <a:lstStyle/>
          <a:p>
            <a:pPr>
              <a:buNone/>
            </a:pPr>
            <a:r>
              <a:rPr lang="en-CA" dirty="0" smtClean="0"/>
              <a:t>How does emission trading scheme work:</a:t>
            </a:r>
            <a:endParaRPr lang="en-CA" dirty="0" smtClean="0">
              <a:hlinkClick r:id="rId2"/>
            </a:endParaRPr>
          </a:p>
          <a:p>
            <a:r>
              <a:rPr lang="en-CA" dirty="0" smtClean="0">
                <a:hlinkClick r:id="rId2"/>
              </a:rPr>
              <a:t>http://www.youtube.com/watch?v=ReOj12UAus4</a:t>
            </a:r>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92D050"/>
                </a:solidFill>
              </a:rPr>
              <a:t>Canada &amp; the Kyoto </a:t>
            </a:r>
            <a:r>
              <a:rPr lang="en-CA" dirty="0">
                <a:solidFill>
                  <a:srgbClr val="92D050"/>
                </a:solidFill>
              </a:rPr>
              <a:t>Protocol</a:t>
            </a:r>
            <a:endParaRPr lang="en-CA" dirty="0">
              <a:solidFill>
                <a:srgbClr val="00B050"/>
              </a:solidFill>
            </a:endParaRPr>
          </a:p>
        </p:txBody>
      </p:sp>
      <p:sp>
        <p:nvSpPr>
          <p:cNvPr id="3" name="Content Placeholder 2"/>
          <p:cNvSpPr>
            <a:spLocks noGrp="1"/>
          </p:cNvSpPr>
          <p:nvPr>
            <p:ph idx="1"/>
          </p:nvPr>
        </p:nvSpPr>
        <p:spPr>
          <a:xfrm>
            <a:off x="838200" y="2514600"/>
            <a:ext cx="8305800" cy="4525963"/>
          </a:xfrm>
        </p:spPr>
        <p:txBody>
          <a:bodyPr>
            <a:normAutofit/>
          </a:bodyPr>
          <a:lstStyle/>
          <a:p>
            <a:pPr marL="36576" indent="0">
              <a:buNone/>
            </a:pPr>
            <a:r>
              <a:rPr lang="en-CA" sz="4400" dirty="0"/>
              <a:t>Canada agreed to </a:t>
            </a:r>
            <a:r>
              <a:rPr lang="en-CA" sz="4400" dirty="0" smtClean="0"/>
              <a:t>reduce  </a:t>
            </a:r>
            <a:r>
              <a:rPr lang="en-CA" sz="4400" dirty="0"/>
              <a:t>its greenhouse gas emissions </a:t>
            </a:r>
            <a:r>
              <a:rPr lang="en-CA" sz="4400" dirty="0" smtClean="0"/>
              <a:t>to </a:t>
            </a:r>
            <a:r>
              <a:rPr lang="en-CA" sz="4400" dirty="0"/>
              <a:t>6% below the 1990 level</a:t>
            </a:r>
          </a:p>
          <a:p>
            <a:endParaRPr lang="en-CA" dirty="0"/>
          </a:p>
          <a:p>
            <a:endParaRPr lang="en-CA" dirty="0"/>
          </a:p>
        </p:txBody>
      </p:sp>
      <p:pic>
        <p:nvPicPr>
          <p:cNvPr id="7170" name="Picture 2" descr="http://www.sagaxexpeditions.com/Images-site/Global%20Warming/ky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143000"/>
            <a:ext cx="1558027" cy="124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36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20" t="11003" r="2937" b="4474"/>
          <a:stretch/>
        </p:blipFill>
        <p:spPr bwMode="auto">
          <a:xfrm>
            <a:off x="152400" y="685800"/>
            <a:ext cx="882099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712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143000"/>
          </a:xfrm>
        </p:spPr>
        <p:txBody>
          <a:bodyPr>
            <a:normAutofit fontScale="90000"/>
          </a:bodyPr>
          <a:lstStyle/>
          <a:p>
            <a:r>
              <a:rPr lang="en-CA" sz="4000" b="1" dirty="0"/>
              <a:t>Political Action on Climate Change</a:t>
            </a:r>
            <a:r>
              <a:rPr lang="en-CA" b="1" dirty="0"/>
              <a:t/>
            </a:r>
            <a:br>
              <a:rPr lang="en-CA" b="1" dirty="0"/>
            </a:br>
            <a:endParaRPr lang="en-CA" dirty="0"/>
          </a:p>
        </p:txBody>
      </p:sp>
      <p:sp>
        <p:nvSpPr>
          <p:cNvPr id="3" name="Content Placeholder 2"/>
          <p:cNvSpPr>
            <a:spLocks noGrp="1"/>
          </p:cNvSpPr>
          <p:nvPr>
            <p:ph idx="1"/>
          </p:nvPr>
        </p:nvSpPr>
        <p:spPr>
          <a:xfrm>
            <a:off x="481157" y="990600"/>
            <a:ext cx="8153400" cy="5105400"/>
          </a:xfrm>
        </p:spPr>
        <p:txBody>
          <a:bodyPr>
            <a:normAutofit/>
          </a:bodyPr>
          <a:lstStyle/>
          <a:p>
            <a:endParaRPr lang="en-CA" sz="2800" dirty="0"/>
          </a:p>
          <a:p>
            <a:r>
              <a:rPr lang="en-CA" sz="2800" dirty="0"/>
              <a:t>The United Nations Framework Convention on Climate Change </a:t>
            </a:r>
            <a:r>
              <a:rPr lang="en-CA" sz="2800" dirty="0" smtClean="0"/>
              <a:t>(</a:t>
            </a:r>
            <a:r>
              <a:rPr lang="en-CA" sz="2800" dirty="0"/>
              <a:t>UNFCCC) is an agreement by 192 countries to act to stabilize greenhouse </a:t>
            </a:r>
            <a:r>
              <a:rPr lang="en-CA" sz="2800" dirty="0" smtClean="0"/>
              <a:t>emissions</a:t>
            </a:r>
            <a:endParaRPr lang="en-CA" sz="2800" dirty="0"/>
          </a:p>
        </p:txBody>
      </p:sp>
      <p:sp>
        <p:nvSpPr>
          <p:cNvPr id="4" name="AutoShape 2" descr="http://www.carbon350.co.uk/wp-content/uploads/2011/09/UNFCCC-logos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http://www.carbon350.co.uk/wp-content/uploads/2011/09/UNFCCC-logos1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http://www.carbon350.co.uk/wp-content/uploads/2011/09/UNFCCC-logos1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http://www.carbon350.co.uk/wp-content/uploads/2011/09/UNFCCC-logos1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4" name="Picture 10" descr="http://www.gci.org.uk/images/combi_UNFCC&amp;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3810000"/>
            <a:ext cx="8153400" cy="256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105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2D050"/>
                </a:solidFill>
              </a:rPr>
              <a:t>Kyoto Protocol</a:t>
            </a:r>
            <a:endParaRPr lang="en-CA" dirty="0">
              <a:solidFill>
                <a:srgbClr val="92D050"/>
              </a:solidFill>
            </a:endParaRPr>
          </a:p>
        </p:txBody>
      </p:sp>
      <p:sp>
        <p:nvSpPr>
          <p:cNvPr id="3" name="Content Placeholder 2"/>
          <p:cNvSpPr>
            <a:spLocks noGrp="1"/>
          </p:cNvSpPr>
          <p:nvPr>
            <p:ph idx="1"/>
          </p:nvPr>
        </p:nvSpPr>
        <p:spPr>
          <a:xfrm>
            <a:off x="457200" y="1600200"/>
            <a:ext cx="8305800" cy="4525963"/>
          </a:xfrm>
        </p:spPr>
        <p:txBody>
          <a:bodyPr>
            <a:normAutofit lnSpcReduction="10000"/>
          </a:bodyPr>
          <a:lstStyle/>
          <a:p>
            <a:r>
              <a:rPr lang="en-CA" dirty="0" smtClean="0"/>
              <a:t>Between </a:t>
            </a:r>
            <a:r>
              <a:rPr lang="en-CA" dirty="0"/>
              <a:t>1990 and 2006, </a:t>
            </a:r>
            <a:r>
              <a:rPr lang="en-CA" dirty="0" smtClean="0"/>
              <a:t>Canada’s </a:t>
            </a:r>
            <a:r>
              <a:rPr lang="en-CA" dirty="0"/>
              <a:t>greenhouse gas </a:t>
            </a:r>
            <a:r>
              <a:rPr lang="en-CA" dirty="0" smtClean="0"/>
              <a:t>emissions </a:t>
            </a:r>
            <a:r>
              <a:rPr lang="en-CA" dirty="0"/>
              <a:t>increased by 22%</a:t>
            </a:r>
          </a:p>
          <a:p>
            <a:endParaRPr lang="en-CA" dirty="0"/>
          </a:p>
          <a:p>
            <a:r>
              <a:rPr lang="en-CA" dirty="0" smtClean="0"/>
              <a:t>One </a:t>
            </a:r>
            <a:r>
              <a:rPr lang="en-CA" dirty="0"/>
              <a:t>reason that we can </a:t>
            </a:r>
            <a:r>
              <a:rPr lang="en-CA" dirty="0" smtClean="0"/>
              <a:t>not </a:t>
            </a:r>
            <a:r>
              <a:rPr lang="en-CA" dirty="0"/>
              <a:t>make our Kyoto commitment </a:t>
            </a:r>
            <a:r>
              <a:rPr lang="en-CA" dirty="0" smtClean="0"/>
              <a:t>is </a:t>
            </a:r>
            <a:r>
              <a:rPr lang="en-CA" dirty="0"/>
              <a:t>due to development of the Alberta oil sands</a:t>
            </a:r>
          </a:p>
          <a:p>
            <a:endParaRPr lang="en-CA" dirty="0"/>
          </a:p>
          <a:p>
            <a:r>
              <a:rPr lang="en-CA" dirty="0"/>
              <a:t>The U.S.A. signed the Kyoto Protocol but never ratified it</a:t>
            </a:r>
          </a:p>
          <a:p>
            <a:endParaRPr lang="en-CA" dirty="0"/>
          </a:p>
        </p:txBody>
      </p:sp>
      <p:pic>
        <p:nvPicPr>
          <p:cNvPr id="7170" name="Picture 2" descr="http://www.sagaxexpeditions.com/Images-site/Global%20Warming/ky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42455"/>
            <a:ext cx="1558027" cy="124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94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92D050"/>
                </a:solidFill>
              </a:rPr>
              <a:t>Kyoto Protocol</a:t>
            </a:r>
            <a:endParaRPr lang="en-CA" dirty="0">
              <a:solidFill>
                <a:srgbClr val="92D050"/>
              </a:solidFill>
            </a:endParaRPr>
          </a:p>
        </p:txBody>
      </p:sp>
      <p:sp>
        <p:nvSpPr>
          <p:cNvPr id="3" name="Content Placeholder 2"/>
          <p:cNvSpPr>
            <a:spLocks noGrp="1"/>
          </p:cNvSpPr>
          <p:nvPr>
            <p:ph idx="1"/>
          </p:nvPr>
        </p:nvSpPr>
        <p:spPr>
          <a:xfrm>
            <a:off x="533400" y="2743200"/>
            <a:ext cx="8305800" cy="4525963"/>
          </a:xfrm>
        </p:spPr>
        <p:txBody>
          <a:bodyPr>
            <a:normAutofit/>
          </a:bodyPr>
          <a:lstStyle/>
          <a:p>
            <a:pPr marL="36576" indent="0">
              <a:buNone/>
            </a:pPr>
            <a:r>
              <a:rPr lang="en-CA" sz="4000" dirty="0"/>
              <a:t>That was then......this is now.....</a:t>
            </a:r>
          </a:p>
          <a:p>
            <a:endParaRPr lang="en-CA" dirty="0"/>
          </a:p>
        </p:txBody>
      </p:sp>
    </p:spTree>
    <p:extLst>
      <p:ext uri="{BB962C8B-B14F-4D97-AF65-F5344CB8AC3E}">
        <p14:creationId xmlns:p14="http://schemas.microsoft.com/office/powerpoint/2010/main" val="3381564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986"/>
          <a:stretch/>
        </p:blipFill>
        <p:spPr bwMode="auto">
          <a:xfrm>
            <a:off x="1600200" y="1371600"/>
            <a:ext cx="5943600" cy="5152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685800" y="228600"/>
            <a:ext cx="7467600" cy="1143000"/>
          </a:xfrm>
        </p:spPr>
        <p:txBody>
          <a:bodyPr>
            <a:normAutofit/>
          </a:bodyPr>
          <a:lstStyle/>
          <a:p>
            <a:r>
              <a:rPr lang="en-CA" sz="3600" dirty="0" smtClean="0">
                <a:solidFill>
                  <a:srgbClr val="00B0F0"/>
                </a:solidFill>
              </a:rPr>
              <a:t>From the Toronto Star</a:t>
            </a:r>
            <a:endParaRPr lang="en-CA" sz="3600" dirty="0">
              <a:solidFill>
                <a:srgbClr val="00B0F0"/>
              </a:solidFill>
            </a:endParaRPr>
          </a:p>
        </p:txBody>
      </p:sp>
    </p:spTree>
    <p:extLst>
      <p:ext uri="{BB962C8B-B14F-4D97-AF65-F5344CB8AC3E}">
        <p14:creationId xmlns:p14="http://schemas.microsoft.com/office/powerpoint/2010/main" val="3020212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609600"/>
            <a:ext cx="6667500" cy="1752600"/>
          </a:xfrm>
        </p:spPr>
        <p:txBody>
          <a:bodyPr>
            <a:normAutofit/>
          </a:bodyPr>
          <a:lstStyle/>
          <a:p>
            <a:pPr marL="36576" indent="0">
              <a:buNone/>
            </a:pPr>
            <a:r>
              <a:rPr lang="en-CA" dirty="0" smtClean="0"/>
              <a:t>“The Conservative government has pulled Canada out of the world’s only binding climate treaty.</a:t>
            </a:r>
            <a:endParaRPr lang="en-CA" dirty="0"/>
          </a:p>
          <a:p>
            <a:endParaRPr lang="en-CA" dirty="0"/>
          </a:p>
        </p:txBody>
      </p:sp>
      <p:sp>
        <p:nvSpPr>
          <p:cNvPr id="7" name="Content Placeholder 2"/>
          <p:cNvSpPr txBox="1">
            <a:spLocks/>
          </p:cNvSpPr>
          <p:nvPr/>
        </p:nvSpPr>
        <p:spPr>
          <a:xfrm>
            <a:off x="3733800" y="2743200"/>
            <a:ext cx="6477000" cy="17526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CA" dirty="0" smtClean="0"/>
              <a:t>“Canada’s Kyoto withdrawal ‘regrettable’, says China”</a:t>
            </a:r>
          </a:p>
          <a:p>
            <a:endParaRPr lang="en-CA" dirty="0"/>
          </a:p>
        </p:txBody>
      </p:sp>
      <p:sp>
        <p:nvSpPr>
          <p:cNvPr id="8" name="Content Placeholder 2"/>
          <p:cNvSpPr txBox="1">
            <a:spLocks/>
          </p:cNvSpPr>
          <p:nvPr/>
        </p:nvSpPr>
        <p:spPr>
          <a:xfrm>
            <a:off x="304800" y="4724400"/>
            <a:ext cx="7543800" cy="1752600"/>
          </a:xfrm>
          <a:prstGeom prst="rect">
            <a:avLst/>
          </a:prstGeom>
        </p:spPr>
        <p:txBody>
          <a:bodyPr vert="horz">
            <a:normAutofit lnSpcReduction="1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CA" dirty="0" smtClean="0"/>
              <a:t>“Canada signed Kyoto in the late 1990s, but neither the current Conservative government nor their Liberal predecessors met targets.”</a:t>
            </a:r>
          </a:p>
          <a:p>
            <a:endParaRPr lang="en-CA" dirty="0"/>
          </a:p>
        </p:txBody>
      </p:sp>
    </p:spTree>
    <p:extLst>
      <p:ext uri="{BB962C8B-B14F-4D97-AF65-F5344CB8AC3E}">
        <p14:creationId xmlns:p14="http://schemas.microsoft.com/office/powerpoint/2010/main" val="36322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609600"/>
            <a:ext cx="6667500" cy="1752600"/>
          </a:xfrm>
        </p:spPr>
        <p:txBody>
          <a:bodyPr>
            <a:normAutofit lnSpcReduction="10000"/>
          </a:bodyPr>
          <a:lstStyle/>
          <a:p>
            <a:pPr marL="36576" indent="0">
              <a:buNone/>
            </a:pPr>
            <a:r>
              <a:rPr lang="en-CA" dirty="0" smtClean="0"/>
              <a:t>“The Tories have always insisted that meeting Canada’s Kyoto commitments would tank the economy. “</a:t>
            </a:r>
            <a:endParaRPr lang="en-CA" dirty="0"/>
          </a:p>
        </p:txBody>
      </p:sp>
      <p:sp>
        <p:nvSpPr>
          <p:cNvPr id="2" name="Rectangle 1"/>
          <p:cNvSpPr/>
          <p:nvPr/>
        </p:nvSpPr>
        <p:spPr>
          <a:xfrm>
            <a:off x="2057400" y="3505200"/>
            <a:ext cx="6781800" cy="1477328"/>
          </a:xfrm>
          <a:prstGeom prst="rect">
            <a:avLst/>
          </a:prstGeom>
        </p:spPr>
        <p:txBody>
          <a:bodyPr wrap="square">
            <a:spAutoFit/>
          </a:bodyPr>
          <a:lstStyle/>
          <a:p>
            <a:pPr marL="36576" indent="0">
              <a:buNone/>
            </a:pPr>
            <a:r>
              <a:rPr lang="en-CA" sz="3000" dirty="0" smtClean="0"/>
              <a:t>“They </a:t>
            </a:r>
            <a:r>
              <a:rPr lang="en-CA" sz="3000" dirty="0"/>
              <a:t>have instead set a less stringent goal to lower greenhouse gases that is in line with the United States.”</a:t>
            </a:r>
          </a:p>
        </p:txBody>
      </p:sp>
    </p:spTree>
    <p:extLst>
      <p:ext uri="{BB962C8B-B14F-4D97-AF65-F5344CB8AC3E}">
        <p14:creationId xmlns:p14="http://schemas.microsoft.com/office/powerpoint/2010/main" val="3189087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04800" y="609600"/>
            <a:ext cx="7543800" cy="1752600"/>
          </a:xfrm>
        </p:spPr>
        <p:txBody>
          <a:bodyPr>
            <a:normAutofit/>
          </a:bodyPr>
          <a:lstStyle/>
          <a:p>
            <a:pPr marL="36576" indent="0" fontAlgn="base">
              <a:buNone/>
            </a:pPr>
            <a:r>
              <a:rPr lang="en-CA" dirty="0"/>
              <a:t>“The environment minister said the move saves Canada </a:t>
            </a:r>
            <a:r>
              <a:rPr lang="en-CA" dirty="0">
                <a:solidFill>
                  <a:srgbClr val="00B0F0"/>
                </a:solidFill>
              </a:rPr>
              <a:t>$14 billion </a:t>
            </a:r>
            <a:r>
              <a:rPr lang="en-CA" dirty="0"/>
              <a:t>in penalties for not achieving its Kyoto targets</a:t>
            </a:r>
            <a:r>
              <a:rPr lang="en-CA" dirty="0" smtClean="0"/>
              <a:t>.”</a:t>
            </a:r>
            <a:endParaRPr lang="en-CA" dirty="0"/>
          </a:p>
          <a:p>
            <a:endParaRPr lang="en-CA" dirty="0"/>
          </a:p>
        </p:txBody>
      </p:sp>
      <p:sp>
        <p:nvSpPr>
          <p:cNvPr id="5" name="Content Placeholder 2"/>
          <p:cNvSpPr txBox="1">
            <a:spLocks/>
          </p:cNvSpPr>
          <p:nvPr/>
        </p:nvSpPr>
        <p:spPr>
          <a:xfrm>
            <a:off x="609600" y="2916381"/>
            <a:ext cx="8305800" cy="3110345"/>
          </a:xfrm>
          <a:prstGeom prst="rect">
            <a:avLst/>
          </a:prstGeom>
        </p:spPr>
        <p:txBody>
          <a:bodyPr vert="horz">
            <a:normAutofit fontScale="8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fontAlgn="base">
              <a:buNone/>
            </a:pPr>
            <a:endParaRPr lang="en-CA" dirty="0"/>
          </a:p>
          <a:p>
            <a:pPr marL="36576" indent="0" fontAlgn="base">
              <a:buNone/>
            </a:pPr>
            <a:r>
              <a:rPr lang="en-CA" sz="3500" dirty="0" smtClean="0"/>
              <a:t>Kent </a:t>
            </a:r>
            <a:r>
              <a:rPr lang="en-CA" sz="3500" dirty="0"/>
              <a:t>called Kyoto </a:t>
            </a:r>
            <a:r>
              <a:rPr lang="en-CA" sz="3500" dirty="0">
                <a:solidFill>
                  <a:srgbClr val="FF0000"/>
                </a:solidFill>
              </a:rPr>
              <a:t>“radical and irresponsible” </a:t>
            </a:r>
            <a:r>
              <a:rPr lang="en-CA" sz="3500" dirty="0"/>
              <a:t>and claimed the penalties would cost Canada “</a:t>
            </a:r>
            <a:r>
              <a:rPr lang="en-CA" sz="3500" dirty="0">
                <a:solidFill>
                  <a:srgbClr val="00B050"/>
                </a:solidFill>
              </a:rPr>
              <a:t>the</a:t>
            </a:r>
            <a:r>
              <a:rPr lang="en-CA" sz="3500" dirty="0"/>
              <a:t> </a:t>
            </a:r>
            <a:r>
              <a:rPr lang="en-CA" sz="3500" dirty="0">
                <a:solidFill>
                  <a:srgbClr val="00B050"/>
                </a:solidFill>
              </a:rPr>
              <a:t>loss of thousands of jobs </a:t>
            </a:r>
            <a:r>
              <a:rPr lang="en-CA" sz="3500" dirty="0" smtClean="0"/>
              <a:t>or the transfer of $14 billion from Canadian taxpayers to other countries — </a:t>
            </a:r>
            <a:r>
              <a:rPr lang="en-CA" sz="3500" dirty="0"/>
              <a:t>the equivalent of </a:t>
            </a:r>
            <a:r>
              <a:rPr lang="en-CA" sz="3500" dirty="0">
                <a:solidFill>
                  <a:srgbClr val="FFFF66"/>
                </a:solidFill>
              </a:rPr>
              <a:t>$1,600 from every Canadian family </a:t>
            </a:r>
            <a:r>
              <a:rPr lang="en-CA" sz="3500" dirty="0"/>
              <a:t>— with absolutely no impact on emissions or the environment</a:t>
            </a:r>
            <a:r>
              <a:rPr lang="en-CA" sz="3500" dirty="0" smtClean="0"/>
              <a:t>.”</a:t>
            </a:r>
            <a:endParaRPr lang="en-CA" sz="3500" dirty="0"/>
          </a:p>
          <a:p>
            <a:endParaRPr lang="en-CA" dirty="0"/>
          </a:p>
        </p:txBody>
      </p:sp>
    </p:spTree>
    <p:extLst>
      <p:ext uri="{BB962C8B-B14F-4D97-AF65-F5344CB8AC3E}">
        <p14:creationId xmlns:p14="http://schemas.microsoft.com/office/powerpoint/2010/main" val="45629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2"/>
          <p:cNvSpPr>
            <a:spLocks noGrp="1"/>
          </p:cNvSpPr>
          <p:nvPr>
            <p:ph idx="1"/>
          </p:nvPr>
        </p:nvSpPr>
        <p:spPr/>
        <p:txBody>
          <a:bodyPr/>
          <a:lstStyle/>
          <a:p>
            <a:r>
              <a:rPr lang="en-CA" dirty="0" smtClean="0"/>
              <a:t>RMR – Part of Our Heritage</a:t>
            </a:r>
            <a:endParaRPr lang="en-CA" dirty="0" smtClean="0">
              <a:hlinkClick r:id="rId2"/>
            </a:endParaRPr>
          </a:p>
          <a:p>
            <a:r>
              <a:rPr lang="en-CA" dirty="0" smtClean="0">
                <a:hlinkClick r:id="rId2"/>
              </a:rPr>
              <a:t>http://www.youtube.com/watch?v=UHm9qJ7p18s&amp;list=RDUHm9qJ7p18s#t=71</a:t>
            </a:r>
            <a:endParaRPr lang="en-CA" dirty="0" smtClean="0"/>
          </a:p>
          <a:p>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04800" y="457200"/>
            <a:ext cx="8458200" cy="2133600"/>
          </a:xfrm>
          <a:prstGeom prst="rect">
            <a:avLst/>
          </a:prstGeom>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CA" sz="4800" dirty="0" smtClean="0"/>
              <a:t>For another point of view… </a:t>
            </a:r>
            <a:r>
              <a:rPr lang="en-CA" sz="4000" dirty="0" smtClean="0">
                <a:solidFill>
                  <a:srgbClr val="FFFF66"/>
                </a:solidFill>
              </a:rPr>
              <a:t>(The National Post)</a:t>
            </a:r>
          </a:p>
          <a:p>
            <a:pPr marL="36576" indent="0">
              <a:buNone/>
            </a:pPr>
            <a:endParaRPr lang="en-CA" sz="4800" dirty="0"/>
          </a:p>
        </p:txBody>
      </p:sp>
      <p:sp>
        <p:nvSpPr>
          <p:cNvPr id="9" name="Content Placeholder 2"/>
          <p:cNvSpPr txBox="1">
            <a:spLocks/>
          </p:cNvSpPr>
          <p:nvPr/>
        </p:nvSpPr>
        <p:spPr>
          <a:xfrm>
            <a:off x="533400" y="2362200"/>
            <a:ext cx="8001000" cy="4495800"/>
          </a:xfrm>
          <a:prstGeom prst="rect">
            <a:avLst/>
          </a:prstGeom>
        </p:spPr>
        <p:txBody>
          <a:bodyPr vert="horz">
            <a:normAutofit fontScale="2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CA" sz="12800" dirty="0" smtClean="0"/>
              <a:t>“Big developing economies such as </a:t>
            </a:r>
            <a:r>
              <a:rPr lang="en-CA" sz="12800" dirty="0" smtClean="0">
                <a:solidFill>
                  <a:srgbClr val="00B0F0"/>
                </a:solidFill>
              </a:rPr>
              <a:t>China, India, Brazil and Indonesia</a:t>
            </a:r>
            <a:r>
              <a:rPr lang="en-CA" sz="12800" dirty="0" smtClean="0"/>
              <a:t> were never given limits. Since they are far bigger polluters than developed nations on a per-dollar-of-GDP basis – </a:t>
            </a:r>
            <a:r>
              <a:rPr lang="en-CA" sz="12800" dirty="0" smtClean="0">
                <a:solidFill>
                  <a:srgbClr val="FF0000"/>
                </a:solidFill>
              </a:rPr>
              <a:t>China is outright the biggest carbon emitter on the planet </a:t>
            </a:r>
            <a:r>
              <a:rPr lang="en-CA" sz="12800" dirty="0" smtClean="0"/>
              <a:t>– it was always going to be impossible to make substantial reductions in greenhouse gases.”</a:t>
            </a:r>
          </a:p>
          <a:p>
            <a:pPr marL="36576" indent="0">
              <a:buNone/>
            </a:pPr>
            <a:endParaRPr lang="en-CA" dirty="0"/>
          </a:p>
        </p:txBody>
      </p:sp>
    </p:spTree>
    <p:extLst>
      <p:ext uri="{BB962C8B-B14F-4D97-AF65-F5344CB8AC3E}">
        <p14:creationId xmlns:p14="http://schemas.microsoft.com/office/powerpoint/2010/main" val="1515840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End of Kyoto 2012</a:t>
            </a:r>
            <a:endParaRPr lang="en-CA" dirty="0"/>
          </a:p>
        </p:txBody>
      </p:sp>
      <p:sp>
        <p:nvSpPr>
          <p:cNvPr id="3" name="Content Placeholder 2"/>
          <p:cNvSpPr>
            <a:spLocks noGrp="1"/>
          </p:cNvSpPr>
          <p:nvPr>
            <p:ph idx="1"/>
          </p:nvPr>
        </p:nvSpPr>
        <p:spPr/>
        <p:txBody>
          <a:bodyPr/>
          <a:lstStyle/>
          <a:p>
            <a:endParaRPr lang="en-CA"/>
          </a:p>
        </p:txBody>
      </p:sp>
      <p:pic>
        <p:nvPicPr>
          <p:cNvPr id="1026" name="Picture 2"/>
          <p:cNvPicPr>
            <a:picLocks noChangeAspect="1" noChangeArrowheads="1"/>
          </p:cNvPicPr>
          <p:nvPr/>
        </p:nvPicPr>
        <p:blipFill>
          <a:blip r:embed="rId2" cstate="print"/>
          <a:srcRect/>
          <a:stretch>
            <a:fillRect/>
          </a:stretch>
        </p:blipFill>
        <p:spPr bwMode="auto">
          <a:xfrm>
            <a:off x="1" y="2141210"/>
            <a:ext cx="9296400" cy="121158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0" y="1219200"/>
            <a:ext cx="2600325" cy="6667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19200" y="3524789"/>
            <a:ext cx="5486400" cy="311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CA" dirty="0" smtClean="0"/>
              <a:t>More shame on Canada!!</a:t>
            </a:r>
            <a:endParaRPr lang="en-CA" dirty="0"/>
          </a:p>
        </p:txBody>
      </p:sp>
      <p:sp>
        <p:nvSpPr>
          <p:cNvPr id="3" name="Content Placeholder 2"/>
          <p:cNvSpPr>
            <a:spLocks noGrp="1"/>
          </p:cNvSpPr>
          <p:nvPr>
            <p:ph idx="1"/>
          </p:nvPr>
        </p:nvSpPr>
        <p:spPr>
          <a:xfrm>
            <a:off x="381000" y="990600"/>
            <a:ext cx="7467600" cy="4525963"/>
          </a:xfrm>
        </p:spPr>
        <p:txBody>
          <a:bodyPr/>
          <a:lstStyle/>
          <a:p>
            <a:r>
              <a:rPr lang="en-CA" dirty="0" smtClean="0">
                <a:hlinkClick r:id="rId2"/>
              </a:rPr>
              <a:t>http://www.cbc.ca/fifth/episodes/2013-2014/the-silence-of-the-labs</a:t>
            </a:r>
            <a:endParaRPr lang="en-CA" dirty="0" smtClean="0"/>
          </a:p>
          <a:p>
            <a:r>
              <a:rPr lang="en-CA" dirty="0" smtClean="0">
                <a:hlinkClick r:id="rId3"/>
              </a:rPr>
              <a:t>http://www.cbc.ca/fifth/blog/federal-programs-and-research-facilities-that-have-been-shut-down-or-had-th</a:t>
            </a:r>
            <a:endParaRPr lang="en-CA" dirty="0" smtClean="0"/>
          </a:p>
          <a:p>
            <a:endParaRPr lang="en-CA" dirty="0"/>
          </a:p>
        </p:txBody>
      </p:sp>
      <p:pic>
        <p:nvPicPr>
          <p:cNvPr id="2050" name="Picture 2"/>
          <p:cNvPicPr>
            <a:picLocks noChangeAspect="1" noChangeArrowheads="1"/>
          </p:cNvPicPr>
          <p:nvPr/>
        </p:nvPicPr>
        <p:blipFill>
          <a:blip r:embed="rId4" cstate="print"/>
          <a:srcRect/>
          <a:stretch>
            <a:fillRect/>
          </a:stretch>
        </p:blipFill>
        <p:spPr bwMode="auto">
          <a:xfrm>
            <a:off x="4672013" y="2667000"/>
            <a:ext cx="4471987" cy="3942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143000"/>
          </a:xfrm>
        </p:spPr>
        <p:txBody>
          <a:bodyPr>
            <a:normAutofit fontScale="90000"/>
          </a:bodyPr>
          <a:lstStyle/>
          <a:p>
            <a:r>
              <a:rPr lang="en-CA" sz="4000" b="1" dirty="0" smtClean="0"/>
              <a:t>UNFCCC</a:t>
            </a:r>
            <a:r>
              <a:rPr lang="en-CA" b="1" dirty="0"/>
              <a:t/>
            </a:r>
            <a:br>
              <a:rPr lang="en-CA" b="1" dirty="0"/>
            </a:br>
            <a:endParaRPr lang="en-CA" dirty="0"/>
          </a:p>
        </p:txBody>
      </p:sp>
      <p:sp>
        <p:nvSpPr>
          <p:cNvPr id="3" name="Content Placeholder 2"/>
          <p:cNvSpPr>
            <a:spLocks noGrp="1"/>
          </p:cNvSpPr>
          <p:nvPr>
            <p:ph idx="1"/>
          </p:nvPr>
        </p:nvSpPr>
        <p:spPr>
          <a:xfrm>
            <a:off x="460375" y="465138"/>
            <a:ext cx="8153400" cy="5105400"/>
          </a:xfrm>
        </p:spPr>
        <p:txBody>
          <a:bodyPr>
            <a:normAutofit/>
          </a:bodyPr>
          <a:lstStyle/>
          <a:p>
            <a:endParaRPr lang="en-CA" sz="2800" dirty="0"/>
          </a:p>
          <a:p>
            <a:r>
              <a:rPr lang="en-CA" sz="2800" dirty="0" smtClean="0"/>
              <a:t>created </a:t>
            </a:r>
            <a:r>
              <a:rPr lang="en-CA" sz="2800" dirty="0"/>
              <a:t>in 1992, it enables representatives from different countries to meet to discuss scientific and political </a:t>
            </a:r>
            <a:r>
              <a:rPr lang="en-CA" sz="2800" dirty="0" smtClean="0"/>
              <a:t>action</a:t>
            </a:r>
          </a:p>
          <a:p>
            <a:r>
              <a:rPr lang="en-CA" sz="2800" dirty="0" smtClean="0"/>
              <a:t>Each year, the nations meet to discuss climate change strategies. These meetings are called COP (Conference of the Parties)</a:t>
            </a:r>
          </a:p>
          <a:p>
            <a:endParaRPr lang="en-CA" sz="2800" dirty="0"/>
          </a:p>
          <a:p>
            <a:endParaRPr lang="en-CA" sz="2800" dirty="0"/>
          </a:p>
        </p:txBody>
      </p:sp>
      <p:sp>
        <p:nvSpPr>
          <p:cNvPr id="4" name="AutoShape 2" descr="http://www.carbon350.co.uk/wp-content/uploads/2011/09/UNFCCC-logos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http://www.carbon350.co.uk/wp-content/uploads/2011/09/UNFCCC-logos1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http://www.carbon350.co.uk/wp-content/uploads/2011/09/UNFCCC-logos1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http://www.carbon350.co.uk/wp-content/uploads/2011/09/UNFCCC-logos1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0" name="Picture 2" descr="http://robertsetiadi.net/wp-content/uploads/2007/12/cop13bali_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1" y="3684942"/>
            <a:ext cx="6019799" cy="286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331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But what do we see?</a:t>
            </a:r>
            <a:endParaRPr lang="en-CA" dirty="0"/>
          </a:p>
        </p:txBody>
      </p:sp>
      <p:sp>
        <p:nvSpPr>
          <p:cNvPr id="3" name="Content Placeholder 2"/>
          <p:cNvSpPr>
            <a:spLocks noGrp="1"/>
          </p:cNvSpPr>
          <p:nvPr>
            <p:ph idx="1"/>
          </p:nvPr>
        </p:nvSpPr>
        <p:spPr/>
        <p:txBody>
          <a:bodyPr/>
          <a:lstStyle/>
          <a:p>
            <a:r>
              <a:rPr lang="en-CA" dirty="0">
                <a:hlinkClick r:id="rId2"/>
              </a:rPr>
              <a:t>http://</a:t>
            </a:r>
            <a:r>
              <a:rPr lang="en-CA" dirty="0" smtClean="0">
                <a:hlinkClick r:id="rId2"/>
              </a:rPr>
              <a:t>www.youtube.com/watch?v=j0vYTFve7tA</a:t>
            </a:r>
            <a:endParaRPr lang="en-CA" dirty="0" smtClean="0"/>
          </a:p>
          <a:p>
            <a:endParaRPr lang="en-CA" dirty="0"/>
          </a:p>
        </p:txBody>
      </p:sp>
    </p:spTree>
    <p:extLst>
      <p:ext uri="{BB962C8B-B14F-4D97-AF65-F5344CB8AC3E}">
        <p14:creationId xmlns:p14="http://schemas.microsoft.com/office/powerpoint/2010/main" val="275379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What’s Next? Copenhagen Accord 2013</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Copenhagen Agreement took effect in 2013 after Kyoto expired</a:t>
            </a:r>
          </a:p>
          <a:p>
            <a:r>
              <a:rPr lang="en-CA" dirty="0" smtClean="0"/>
              <a:t>Not legally binding</a:t>
            </a:r>
          </a:p>
          <a:p>
            <a:r>
              <a:rPr lang="en-CA" dirty="0" smtClean="0"/>
              <a:t>Countries voluntarily made emission pledges</a:t>
            </a:r>
          </a:p>
          <a:p>
            <a:r>
              <a:rPr lang="en-CA" dirty="0" smtClean="0"/>
              <a:t>Canada’s commitment is to cut emissions 17% below 2005 levels by 2020</a:t>
            </a:r>
          </a:p>
          <a:p>
            <a:endParaRPr lang="en-CA" dirty="0" smtClean="0"/>
          </a:p>
          <a:p>
            <a:pPr>
              <a:buNone/>
            </a:pPr>
            <a:r>
              <a:rPr lang="en-CA" dirty="0" smtClean="0">
                <a:hlinkClick r:id="rId2"/>
              </a:rPr>
              <a:t>http://www.climatechange.gc.ca/default.asp?lang=En&amp;n=AA3F6868-1</a:t>
            </a:r>
            <a:endParaRPr lang="en-CA" dirty="0" smtClean="0"/>
          </a:p>
          <a:p>
            <a:pPr>
              <a:buNone/>
            </a:pP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hlinkClick r:id="rId2"/>
              </a:rPr>
              <a:t>http://www.cbc.ca/news/politics/canada-failing-to-meet-2020-emissions-targets-1.2223930</a:t>
            </a:r>
            <a:endParaRPr lang="en-CA" dirty="0" smtClean="0"/>
          </a:p>
          <a:p>
            <a:endParaRPr lang="en-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what can WE, as individuals do?!</a:t>
            </a:r>
            <a:endParaRPr lang="en-CA" dirty="0"/>
          </a:p>
        </p:txBody>
      </p:sp>
      <p:sp>
        <p:nvSpPr>
          <p:cNvPr id="3" name="Content Placeholder 2"/>
          <p:cNvSpPr>
            <a:spLocks noGrp="1"/>
          </p:cNvSpPr>
          <p:nvPr>
            <p:ph idx="1"/>
          </p:nvPr>
        </p:nvSpPr>
        <p:spPr/>
        <p:txBody>
          <a:bodyPr/>
          <a:lstStyle/>
          <a:p>
            <a:r>
              <a:rPr lang="en-CA" dirty="0" smtClean="0"/>
              <a:t>Reduce your emissions</a:t>
            </a:r>
          </a:p>
          <a:p>
            <a:r>
              <a:rPr lang="en-CA" dirty="0" smtClean="0"/>
              <a:t>Try to achieve carbon neutrality by purchasing certified, good carbon offset credits </a:t>
            </a:r>
            <a:r>
              <a:rPr lang="en-CA" dirty="0" smtClean="0">
                <a:hlinkClick r:id="rId2"/>
              </a:rPr>
              <a:t>http://www.davidsuzuki.org/publications/resources/2009/purchasing-carbon-offsets/</a:t>
            </a:r>
            <a:endParaRPr lang="en-CA" dirty="0" smtClean="0"/>
          </a:p>
          <a:p>
            <a:r>
              <a:rPr lang="en-CA" dirty="0" smtClean="0"/>
              <a:t>Be an environmental steward</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smtClean="0">
                <a:hlinkClick r:id="rId2"/>
              </a:rPr>
              <a:t>https://www.ted.com/talks/alex_laskey_how_behavioral_science_can_lower_your_energy_bill</a:t>
            </a:r>
            <a:endParaRPr lang="en-CA" dirty="0" smtClean="0"/>
          </a:p>
          <a:p>
            <a:endParaRPr lang="en-CA" dirty="0" smtClean="0"/>
          </a:p>
          <a:p>
            <a:r>
              <a:rPr lang="en-CA" dirty="0" smtClean="0">
                <a:hlinkClick r:id="rId3"/>
              </a:rPr>
              <a:t>http://www.davidsuzuki.org/what-you-can-do/top-10-ways-you-can-stop-climate-change/</a:t>
            </a:r>
            <a:endParaRPr lang="en-CA" dirty="0" smtClean="0"/>
          </a:p>
          <a:p>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from Europe</a:t>
            </a:r>
            <a:endParaRPr lang="en-CA" dirty="0"/>
          </a:p>
        </p:txBody>
      </p:sp>
      <p:sp>
        <p:nvSpPr>
          <p:cNvPr id="4" name="Subtitle 2"/>
          <p:cNvSpPr>
            <a:spLocks noGrp="1"/>
          </p:cNvSpPr>
          <p:nvPr>
            <p:ph type="subTitle" idx="1"/>
          </p:nvPr>
        </p:nvSpPr>
        <p:spPr>
          <a:xfrm>
            <a:off x="433050" y="1544812"/>
            <a:ext cx="6480048" cy="1752600"/>
          </a:xfrm>
        </p:spPr>
        <p:txBody>
          <a:bodyPr>
            <a:normAutofit/>
          </a:bodyPr>
          <a:lstStyle/>
          <a:p>
            <a:r>
              <a:rPr lang="en-US" sz="2400" dirty="0" smtClean="0"/>
              <a:t>CBC.ca </a:t>
            </a:r>
            <a:r>
              <a:rPr lang="en-US" sz="2400" dirty="0" err="1" smtClean="0"/>
              <a:t>metromorning</a:t>
            </a:r>
            <a:endParaRPr lang="en-CA" sz="2400" dirty="0"/>
          </a:p>
        </p:txBody>
      </p:sp>
    </p:spTree>
    <p:extLst>
      <p:ext uri="{BB962C8B-B14F-4D97-AF65-F5344CB8AC3E}">
        <p14:creationId xmlns:p14="http://schemas.microsoft.com/office/powerpoint/2010/main" val="4143549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t>
            </a:r>
            <a:r>
              <a:rPr lang="en-US" baseline="-25000" dirty="0" smtClean="0"/>
              <a:t>2</a:t>
            </a:r>
            <a:r>
              <a:rPr lang="en-US" dirty="0" smtClean="0"/>
              <a:t> emissions labels</a:t>
            </a:r>
            <a:endParaRPr lang="en-CA" dirty="0"/>
          </a:p>
        </p:txBody>
      </p:sp>
      <p:pic>
        <p:nvPicPr>
          <p:cNvPr id="1026" name="Picture 2" descr="CO2 label on burger me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47557"/>
            <a:ext cx="5756031" cy="432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4749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8" y="533400"/>
            <a:ext cx="8075298"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9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 to - Energy</a:t>
            </a:r>
            <a:endParaRPr lang="en-CA" dirty="0"/>
          </a:p>
        </p:txBody>
      </p:sp>
      <p:sp>
        <p:nvSpPr>
          <p:cNvPr id="3" name="Content Placeholder 2"/>
          <p:cNvSpPr>
            <a:spLocks noGrp="1"/>
          </p:cNvSpPr>
          <p:nvPr>
            <p:ph idx="1"/>
          </p:nvPr>
        </p:nvSpPr>
        <p:spPr/>
        <p:txBody>
          <a:bodyPr/>
          <a:lstStyle/>
          <a:p>
            <a:r>
              <a:rPr lang="en-US" dirty="0" smtClean="0"/>
              <a:t>Stockholm (Sweden) burns garbage to produce heat and electricity. </a:t>
            </a:r>
          </a:p>
          <a:p>
            <a:pPr lvl="1"/>
            <a:r>
              <a:rPr lang="en-US" dirty="0" smtClean="0"/>
              <a:t>About half the city is heated by incinerators</a:t>
            </a:r>
          </a:p>
          <a:p>
            <a:pPr lvl="1"/>
            <a:r>
              <a:rPr lang="en-US" dirty="0" smtClean="0"/>
              <a:t>Some cities in Sweden and Norway have run out of garbage and are importing from England, Ireland</a:t>
            </a:r>
            <a:endParaRPr lang="en-CA" dirty="0"/>
          </a:p>
        </p:txBody>
      </p:sp>
      <p:pic>
        <p:nvPicPr>
          <p:cNvPr id="3076" name="Picture 4" descr="http://www.cbc.ca/strombo/content/images/oslo-garbage-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14800"/>
            <a:ext cx="3518095" cy="234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0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 to - Energy</a:t>
            </a:r>
            <a:endParaRPr lang="en-CA" dirty="0"/>
          </a:p>
        </p:txBody>
      </p:sp>
      <p:sp>
        <p:nvSpPr>
          <p:cNvPr id="3" name="Content Placeholder 2"/>
          <p:cNvSpPr>
            <a:spLocks noGrp="1"/>
          </p:cNvSpPr>
          <p:nvPr>
            <p:ph idx="1"/>
          </p:nvPr>
        </p:nvSpPr>
        <p:spPr/>
        <p:txBody>
          <a:bodyPr/>
          <a:lstStyle/>
          <a:p>
            <a:r>
              <a:rPr lang="en-US" dirty="0" smtClean="0"/>
              <a:t>When waste breaks down in landfills, it emits methane</a:t>
            </a:r>
          </a:p>
          <a:p>
            <a:r>
              <a:rPr lang="en-US" dirty="0" smtClean="0"/>
              <a:t>Incineration prevents methane from escaping into the atmosphere</a:t>
            </a:r>
            <a:endParaRPr lang="en-CA" dirty="0"/>
          </a:p>
        </p:txBody>
      </p:sp>
      <p:pic>
        <p:nvPicPr>
          <p:cNvPr id="3076" name="Picture 4" descr="http://www.cbc.ca/strombo/content/images/oslo-garbage-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24785"/>
            <a:ext cx="3810000" cy="2535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6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1143000"/>
          </a:xfrm>
        </p:spPr>
        <p:txBody>
          <a:bodyPr>
            <a:normAutofit fontScale="90000"/>
          </a:bodyPr>
          <a:lstStyle/>
          <a:p>
            <a:r>
              <a:rPr lang="en-CA" sz="4000" b="1" dirty="0" smtClean="0"/>
              <a:t>UNFCCC</a:t>
            </a:r>
            <a:r>
              <a:rPr lang="en-CA" b="1" dirty="0"/>
              <a:t/>
            </a:r>
            <a:br>
              <a:rPr lang="en-CA" b="1" dirty="0"/>
            </a:br>
            <a:endParaRPr lang="en-CA" dirty="0"/>
          </a:p>
        </p:txBody>
      </p:sp>
      <p:sp>
        <p:nvSpPr>
          <p:cNvPr id="3" name="Content Placeholder 2"/>
          <p:cNvSpPr>
            <a:spLocks noGrp="1"/>
          </p:cNvSpPr>
          <p:nvPr>
            <p:ph idx="1"/>
          </p:nvPr>
        </p:nvSpPr>
        <p:spPr>
          <a:xfrm>
            <a:off x="460375" y="465138"/>
            <a:ext cx="8153400" cy="5105400"/>
          </a:xfrm>
        </p:spPr>
        <p:txBody>
          <a:bodyPr>
            <a:normAutofit/>
          </a:bodyPr>
          <a:lstStyle/>
          <a:p>
            <a:endParaRPr lang="en-CA" sz="2800" dirty="0"/>
          </a:p>
          <a:p>
            <a:endParaRPr lang="en-CA" sz="2800" dirty="0"/>
          </a:p>
          <a:p>
            <a:r>
              <a:rPr lang="en-CA" sz="2800" dirty="0"/>
              <a:t>The nations that signed the UNFCCC agreed not to hinder food production or economic interests of other countries as well as to support sustainable development within their own countries</a:t>
            </a:r>
          </a:p>
          <a:p>
            <a:endParaRPr lang="en-CA" sz="2800" dirty="0"/>
          </a:p>
          <a:p>
            <a:endParaRPr lang="en-CA" sz="2800" dirty="0"/>
          </a:p>
        </p:txBody>
      </p:sp>
      <p:sp>
        <p:nvSpPr>
          <p:cNvPr id="4" name="AutoShape 2" descr="http://www.carbon350.co.uk/wp-content/uploads/2011/09/UNFCCC-logos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http://www.carbon350.co.uk/wp-content/uploads/2011/09/UNFCCC-logos1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http://www.carbon350.co.uk/wp-content/uploads/2011/09/UNFCCC-logos1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http://www.carbon350.co.uk/wp-content/uploads/2011/09/UNFCCC-logos1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0" name="Picture 2" descr="http://robertsetiadi.net/wp-content/uploads/2007/12/cop13bali_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106281"/>
            <a:ext cx="4495801" cy="2142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572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t>
            </a:r>
            <a:r>
              <a:rPr lang="en-US" dirty="0" smtClean="0">
                <a:solidFill>
                  <a:srgbClr val="00B050"/>
                </a:solidFill>
              </a:rPr>
              <a:t>gas</a:t>
            </a:r>
            <a:endParaRPr lang="en-CA" dirty="0">
              <a:solidFill>
                <a:srgbClr val="00B050"/>
              </a:solidFill>
            </a:endParaRPr>
          </a:p>
        </p:txBody>
      </p:sp>
      <p:sp>
        <p:nvSpPr>
          <p:cNvPr id="3" name="Content Placeholder 2"/>
          <p:cNvSpPr>
            <a:spLocks noGrp="1"/>
          </p:cNvSpPr>
          <p:nvPr>
            <p:ph idx="1"/>
          </p:nvPr>
        </p:nvSpPr>
        <p:spPr>
          <a:xfrm>
            <a:off x="457200" y="1371600"/>
            <a:ext cx="7467600" cy="4525963"/>
          </a:xfrm>
        </p:spPr>
        <p:txBody>
          <a:bodyPr>
            <a:normAutofit/>
          </a:bodyPr>
          <a:lstStyle/>
          <a:p>
            <a:r>
              <a:rPr lang="en-US" dirty="0" smtClean="0"/>
              <a:t>produced by </a:t>
            </a:r>
            <a:r>
              <a:rPr lang="en-US" dirty="0"/>
              <a:t>breakdown of organic matter </a:t>
            </a:r>
            <a:r>
              <a:rPr lang="en-US" dirty="0" smtClean="0"/>
              <a:t>without oxygen (anaerobic)</a:t>
            </a:r>
          </a:p>
          <a:p>
            <a:r>
              <a:rPr lang="en-US" dirty="0" smtClean="0"/>
              <a:t>renewable </a:t>
            </a:r>
            <a:r>
              <a:rPr lang="en-US" dirty="0"/>
              <a:t>energy </a:t>
            </a:r>
            <a:r>
              <a:rPr lang="en-US" dirty="0" smtClean="0"/>
              <a:t>source</a:t>
            </a:r>
            <a:endParaRPr lang="en-US" dirty="0"/>
          </a:p>
        </p:txBody>
      </p:sp>
      <p:pic>
        <p:nvPicPr>
          <p:cNvPr id="19458" name="Picture 2" descr="http://www.skyrenewableenergy.com/wp-content/uploads/2009/05/dige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57150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6185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a:t>
            </a:r>
            <a:r>
              <a:rPr lang="en-US" dirty="0" smtClean="0">
                <a:solidFill>
                  <a:srgbClr val="00B050"/>
                </a:solidFill>
              </a:rPr>
              <a:t>gas</a:t>
            </a:r>
            <a:endParaRPr lang="en-CA" dirty="0">
              <a:solidFill>
                <a:srgbClr val="00B050"/>
              </a:solidFill>
            </a:endParaRPr>
          </a:p>
        </p:txBody>
      </p:sp>
      <p:sp>
        <p:nvSpPr>
          <p:cNvPr id="3" name="Content Placeholder 2"/>
          <p:cNvSpPr>
            <a:spLocks noGrp="1"/>
          </p:cNvSpPr>
          <p:nvPr>
            <p:ph idx="1"/>
          </p:nvPr>
        </p:nvSpPr>
        <p:spPr>
          <a:xfrm>
            <a:off x="457200" y="1295400"/>
            <a:ext cx="7467600" cy="4525963"/>
          </a:xfrm>
        </p:spPr>
        <p:txBody>
          <a:bodyPr>
            <a:normAutofit/>
          </a:bodyPr>
          <a:lstStyle/>
          <a:p>
            <a:r>
              <a:rPr lang="en-US" dirty="0" smtClean="0"/>
              <a:t>produced from manure</a:t>
            </a:r>
            <a:r>
              <a:rPr lang="en-US" dirty="0"/>
              <a:t>, sewage, municipal waste, green waste, plant material, and crops</a:t>
            </a:r>
            <a:r>
              <a:rPr lang="en-US" dirty="0" smtClean="0"/>
              <a:t>.</a:t>
            </a:r>
          </a:p>
          <a:p>
            <a:r>
              <a:rPr lang="en-US" dirty="0" smtClean="0"/>
              <a:t> It </a:t>
            </a:r>
            <a:r>
              <a:rPr lang="en-US" dirty="0"/>
              <a:t>is primarily methane (</a:t>
            </a:r>
            <a:r>
              <a:rPr lang="en-US" dirty="0" smtClean="0"/>
              <a:t>CH</a:t>
            </a:r>
            <a:r>
              <a:rPr lang="en-US" baseline="-25000" dirty="0" smtClean="0"/>
              <a:t>4</a:t>
            </a:r>
            <a:r>
              <a:rPr lang="en-US" dirty="0"/>
              <a:t>) and carbon dioxide (CO</a:t>
            </a:r>
            <a:r>
              <a:rPr lang="en-US" baseline="-25000" dirty="0"/>
              <a:t>2</a:t>
            </a:r>
            <a:r>
              <a:rPr lang="en-US" dirty="0" smtClean="0"/>
              <a:t>)</a:t>
            </a:r>
            <a:endParaRPr lang="en-CA" dirty="0"/>
          </a:p>
        </p:txBody>
      </p:sp>
      <p:pic>
        <p:nvPicPr>
          <p:cNvPr id="21506" name="Picture 2" descr="http://upload.wikimedia.org/wikipedia/commons/0/02/Biogas_plant_sketch.jpg"/>
          <p:cNvPicPr>
            <a:picLocks noChangeAspect="1" noChangeArrowheads="1"/>
          </p:cNvPicPr>
          <p:nvPr/>
        </p:nvPicPr>
        <p:blipFill rotWithShape="1">
          <a:blip r:embed="rId2">
            <a:extLst>
              <a:ext uri="{28A0092B-C50C-407E-A947-70E740481C1C}">
                <a14:useLocalDpi xmlns:a14="http://schemas.microsoft.com/office/drawing/2010/main" val="0"/>
              </a:ext>
            </a:extLst>
          </a:blip>
          <a:srcRect l="1873" t="4777" r="1152" b="3229"/>
          <a:stretch/>
        </p:blipFill>
        <p:spPr bwMode="auto">
          <a:xfrm>
            <a:off x="1929468" y="3942827"/>
            <a:ext cx="5209563" cy="2558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97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Congestion Tax in Stockholm</a:t>
            </a:r>
            <a:endParaRPr lang="en-CA" dirty="0"/>
          </a:p>
        </p:txBody>
      </p:sp>
      <p:pic>
        <p:nvPicPr>
          <p:cNvPr id="4098" name="Picture 2" descr="http://www.davidkhurst.com/wp-content/uploads/2013/07/Stockholm-congestion-before-after-200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46" y="2133600"/>
            <a:ext cx="6934200" cy="41223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4612" y="1418492"/>
            <a:ext cx="6758354" cy="461665"/>
          </a:xfrm>
          <a:prstGeom prst="rect">
            <a:avLst/>
          </a:prstGeom>
          <a:noFill/>
        </p:spPr>
        <p:txBody>
          <a:bodyPr wrap="square" rtlCol="0">
            <a:spAutoFit/>
          </a:bodyPr>
          <a:lstStyle/>
          <a:p>
            <a:r>
              <a:rPr lang="en-US" sz="2400" b="1" dirty="0" smtClean="0">
                <a:latin typeface="+mj-lt"/>
              </a:rPr>
              <a:t>The day after congestion tax was introduced</a:t>
            </a:r>
            <a:endParaRPr lang="en-CA" sz="2400" b="1" dirty="0">
              <a:latin typeface="+mj-lt"/>
            </a:endParaRPr>
          </a:p>
        </p:txBody>
      </p:sp>
    </p:spTree>
    <p:extLst>
      <p:ext uri="{BB962C8B-B14F-4D97-AF65-F5344CB8AC3E}">
        <p14:creationId xmlns:p14="http://schemas.microsoft.com/office/powerpoint/2010/main" val="21426509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Congestion Tax in Stockholm</a:t>
            </a:r>
            <a:endParaRPr lang="en-CA" dirty="0"/>
          </a:p>
        </p:txBody>
      </p:sp>
      <p:pic>
        <p:nvPicPr>
          <p:cNvPr id="4098" name="Picture 2" descr="http://www.davidkhurst.com/wp-content/uploads/2013/07/Stockholm-congestion-before-after-200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53558"/>
            <a:ext cx="5386754" cy="32024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4612" y="1418492"/>
            <a:ext cx="7374988" cy="1569660"/>
          </a:xfrm>
          <a:prstGeom prst="rect">
            <a:avLst/>
          </a:prstGeom>
          <a:noFill/>
        </p:spPr>
        <p:txBody>
          <a:bodyPr wrap="square" rtlCol="0">
            <a:spAutoFit/>
          </a:bodyPr>
          <a:lstStyle/>
          <a:p>
            <a:r>
              <a:rPr lang="en-US" sz="2400" b="1" dirty="0" smtClean="0">
                <a:latin typeface="+mj-lt"/>
              </a:rPr>
              <a:t>Between 6 pm and 6 am travel to the core is free and the rest of the day has a variable amount  depending on the time(about $3 during rush hours)</a:t>
            </a:r>
          </a:p>
          <a:p>
            <a:endParaRPr lang="en-CA" sz="2400" b="1" dirty="0">
              <a:latin typeface="+mj-lt"/>
            </a:endParaRPr>
          </a:p>
        </p:txBody>
      </p:sp>
    </p:spTree>
    <p:extLst>
      <p:ext uri="{BB962C8B-B14F-4D97-AF65-F5344CB8AC3E}">
        <p14:creationId xmlns:p14="http://schemas.microsoft.com/office/powerpoint/2010/main" val="166355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Malmo, Sweden</a:t>
            </a:r>
            <a:endParaRPr lang="en-CA" dirty="0"/>
          </a:p>
        </p:txBody>
      </p:sp>
      <p:pic>
        <p:nvPicPr>
          <p:cNvPr id="8194" name="Picture 2" descr="http://images.routledge-interactive.s3.amazonaws.com/9780415529037/4.1.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533400" y="1295400"/>
            <a:ext cx="7467600" cy="4525963"/>
          </a:xfrm>
        </p:spPr>
        <p:txBody>
          <a:bodyPr/>
          <a:lstStyle/>
          <a:p>
            <a:r>
              <a:rPr lang="en-US" dirty="0" smtClean="0"/>
              <a:t>No Ridiculous Car Trips</a:t>
            </a:r>
            <a:endParaRPr lang="en-CA" dirty="0"/>
          </a:p>
        </p:txBody>
      </p:sp>
    </p:spTree>
    <p:extLst>
      <p:ext uri="{BB962C8B-B14F-4D97-AF65-F5344CB8AC3E}">
        <p14:creationId xmlns:p14="http://schemas.microsoft.com/office/powerpoint/2010/main" val="14440822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Malmo, Sweden</a:t>
            </a:r>
            <a:endParaRPr lang="en-CA" dirty="0"/>
          </a:p>
        </p:txBody>
      </p:sp>
      <p:sp>
        <p:nvSpPr>
          <p:cNvPr id="7" name="Content Placeholder 2"/>
          <p:cNvSpPr>
            <a:spLocks noGrp="1"/>
          </p:cNvSpPr>
          <p:nvPr>
            <p:ph idx="1"/>
          </p:nvPr>
        </p:nvSpPr>
        <p:spPr>
          <a:xfrm>
            <a:off x="533400" y="1295400"/>
            <a:ext cx="7467600" cy="4525963"/>
          </a:xfrm>
        </p:spPr>
        <p:txBody>
          <a:bodyPr/>
          <a:lstStyle/>
          <a:p>
            <a:r>
              <a:rPr lang="en-US" dirty="0" smtClean="0"/>
              <a:t>No Ridiculous Car Trips</a:t>
            </a:r>
            <a:endParaRPr lang="en-CA" dirty="0"/>
          </a:p>
        </p:txBody>
      </p:sp>
      <p:pic>
        <p:nvPicPr>
          <p:cNvPr id="11266" name="Picture 2" descr="http://www.international.fhwa.dot.gov/pubs/pl10010/images/figure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63726"/>
            <a:ext cx="765828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990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Malmo, Sweden</a:t>
            </a:r>
            <a:endParaRPr lang="en-CA" dirty="0"/>
          </a:p>
        </p:txBody>
      </p:sp>
      <p:sp>
        <p:nvSpPr>
          <p:cNvPr id="3" name="Content Placeholder 2"/>
          <p:cNvSpPr>
            <a:spLocks noGrp="1"/>
          </p:cNvSpPr>
          <p:nvPr>
            <p:ph idx="1"/>
          </p:nvPr>
        </p:nvSpPr>
        <p:spPr/>
        <p:txBody>
          <a:bodyPr/>
          <a:lstStyle/>
          <a:p>
            <a:r>
              <a:rPr lang="en-US" dirty="0" smtClean="0"/>
              <a:t>Parking </a:t>
            </a:r>
            <a:r>
              <a:rPr lang="en-US" dirty="0"/>
              <a:t>at a Train Station</a:t>
            </a:r>
            <a:endParaRPr lang="en-CA" dirty="0"/>
          </a:p>
        </p:txBody>
      </p:sp>
      <p:pic>
        <p:nvPicPr>
          <p:cNvPr id="4" name="Picture 4" descr="http://bikecalgary.org/files/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2514600"/>
            <a:ext cx="5052735" cy="3783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42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Malmo, Sweden</a:t>
            </a:r>
            <a:endParaRPr lang="en-CA" dirty="0"/>
          </a:p>
        </p:txBody>
      </p:sp>
      <p:sp>
        <p:nvSpPr>
          <p:cNvPr id="7" name="Content Placeholder 2"/>
          <p:cNvSpPr>
            <a:spLocks noGrp="1"/>
          </p:cNvSpPr>
          <p:nvPr>
            <p:ph idx="1"/>
          </p:nvPr>
        </p:nvSpPr>
        <p:spPr>
          <a:xfrm>
            <a:off x="533400" y="1295400"/>
            <a:ext cx="7467600" cy="4525963"/>
          </a:xfrm>
        </p:spPr>
        <p:txBody>
          <a:bodyPr/>
          <a:lstStyle/>
          <a:p>
            <a:r>
              <a:rPr lang="en-US" dirty="0" smtClean="0"/>
              <a:t>No Ridiculous Car Trips</a:t>
            </a:r>
            <a:endParaRPr lang="en-CA" dirty="0"/>
          </a:p>
        </p:txBody>
      </p:sp>
      <p:pic>
        <p:nvPicPr>
          <p:cNvPr id="10242" name="Picture 2" descr="Figure 52. Photos of bicycle tire air pump and tools for bicycli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599"/>
            <a:ext cx="3124200" cy="28738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igure 52. Photos of bicycle tire air pump and tools for bicycli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522504"/>
            <a:ext cx="3352799" cy="286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516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Malmo, Sweden</a:t>
            </a:r>
            <a:endParaRPr lang="en-CA" dirty="0"/>
          </a:p>
        </p:txBody>
      </p:sp>
      <p:sp>
        <p:nvSpPr>
          <p:cNvPr id="7" name="Content Placeholder 2"/>
          <p:cNvSpPr>
            <a:spLocks noGrp="1"/>
          </p:cNvSpPr>
          <p:nvPr>
            <p:ph idx="1"/>
          </p:nvPr>
        </p:nvSpPr>
        <p:spPr>
          <a:xfrm>
            <a:off x="533400" y="1295400"/>
            <a:ext cx="7467600" cy="4525963"/>
          </a:xfrm>
        </p:spPr>
        <p:txBody>
          <a:bodyPr/>
          <a:lstStyle/>
          <a:p>
            <a:r>
              <a:rPr lang="en-US" dirty="0" smtClean="0"/>
              <a:t>No Ridiculous Car Trips</a:t>
            </a:r>
            <a:endParaRPr lang="en-CA" dirty="0"/>
          </a:p>
        </p:txBody>
      </p:sp>
      <p:pic>
        <p:nvPicPr>
          <p:cNvPr id="12290" name="Picture 2" descr="Figure 53. Photo of bike counter and air pump on a stre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5715000" cy="447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414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Building Codes</a:t>
            </a:r>
            <a:endParaRPr lang="en-CA" dirty="0"/>
          </a:p>
        </p:txBody>
      </p:sp>
      <p:sp>
        <p:nvSpPr>
          <p:cNvPr id="3" name="Content Placeholder 2"/>
          <p:cNvSpPr>
            <a:spLocks noGrp="1"/>
          </p:cNvSpPr>
          <p:nvPr>
            <p:ph idx="1"/>
          </p:nvPr>
        </p:nvSpPr>
        <p:spPr>
          <a:xfrm>
            <a:off x="356588" y="1371600"/>
            <a:ext cx="8077200" cy="4525963"/>
          </a:xfrm>
        </p:spPr>
        <p:txBody>
          <a:bodyPr/>
          <a:lstStyle/>
          <a:p>
            <a:r>
              <a:rPr lang="en-US" dirty="0" smtClean="0"/>
              <a:t>All houses in Sweden are required to have more energy efficient windows, insulation, etc. to cut heating costs</a:t>
            </a:r>
          </a:p>
          <a:p>
            <a:pPr marL="36576" indent="0">
              <a:buNone/>
            </a:pPr>
            <a:endParaRPr lang="en-US" dirty="0" smtClean="0"/>
          </a:p>
          <a:p>
            <a:r>
              <a:rPr lang="en-US" dirty="0" smtClean="0"/>
              <a:t>Use 25% of the energy we use in Canada to heat a home</a:t>
            </a:r>
            <a:endParaRPr lang="en-CA" dirty="0"/>
          </a:p>
        </p:txBody>
      </p:sp>
      <p:pic>
        <p:nvPicPr>
          <p:cNvPr id="15362" name="Picture 2" descr="http://www.nationalcodes.nrc.gc.ca/obj/images/2010_n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343400"/>
            <a:ext cx="1728188" cy="224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76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Kyoto Protocol - 1997</a:t>
            </a:r>
            <a:endParaRPr lang="en-CA" dirty="0"/>
          </a:p>
        </p:txBody>
      </p:sp>
      <p:sp>
        <p:nvSpPr>
          <p:cNvPr id="3" name="Content Placeholder 2"/>
          <p:cNvSpPr>
            <a:spLocks noGrp="1"/>
          </p:cNvSpPr>
          <p:nvPr>
            <p:ph idx="1"/>
          </p:nvPr>
        </p:nvSpPr>
        <p:spPr/>
        <p:txBody>
          <a:bodyPr/>
          <a:lstStyle/>
          <a:p>
            <a:r>
              <a:rPr lang="en-CA" dirty="0" smtClean="0"/>
              <a:t>COP 3 held in 1997 in Kyoto, Japan</a:t>
            </a:r>
          </a:p>
          <a:p>
            <a:r>
              <a:rPr lang="en-CA" dirty="0" smtClean="0"/>
              <a:t>Kyoto protocol is a plan within the UN, requiring industrialized nations to reduce their GHG emissions by 5% by 2012</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Homework:</a:t>
            </a:r>
            <a:endParaRPr lang="en-CA" dirty="0"/>
          </a:p>
        </p:txBody>
      </p:sp>
      <p:sp>
        <p:nvSpPr>
          <p:cNvPr id="3" name="Content Placeholder 2"/>
          <p:cNvSpPr>
            <a:spLocks noGrp="1"/>
          </p:cNvSpPr>
          <p:nvPr>
            <p:ph idx="1"/>
          </p:nvPr>
        </p:nvSpPr>
        <p:spPr/>
        <p:txBody>
          <a:bodyPr/>
          <a:lstStyle/>
          <a:p>
            <a:r>
              <a:rPr lang="en-CA" dirty="0" smtClean="0"/>
              <a:t>Read pg. 423-428 #2, 3, 4, 5</a:t>
            </a:r>
          </a:p>
          <a:p>
            <a:r>
              <a:rPr lang="en-CA" dirty="0" smtClean="0"/>
              <a:t>Read pg. 429-433 #1, 2, 5, 6, 7, 10</a:t>
            </a:r>
          </a:p>
          <a:p>
            <a:endParaRPr lang="en-CA" dirty="0" smtClean="0"/>
          </a:p>
          <a:p>
            <a:r>
              <a:rPr lang="en-CA" dirty="0" smtClean="0"/>
              <a:t>Discuss some REAL, sustainable changes that YOU can make to help reduce GHG emissions. Look online to find some good resources</a:t>
            </a:r>
            <a:endParaRPr lang="en-CA"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sp>
        <p:nvSpPr>
          <p:cNvPr id="3" name="Content Placeholder 2"/>
          <p:cNvSpPr>
            <a:spLocks noGrp="1"/>
          </p:cNvSpPr>
          <p:nvPr>
            <p:ph idx="1"/>
          </p:nvPr>
        </p:nvSpPr>
        <p:spPr/>
        <p:txBody>
          <a:bodyPr/>
          <a:lstStyle/>
          <a:p>
            <a:pPr>
              <a:buNone/>
            </a:pPr>
            <a:r>
              <a:rPr lang="en-CA" sz="1100" dirty="0" smtClean="0"/>
              <a:t>Kyoto explained simply:    </a:t>
            </a:r>
            <a:r>
              <a:rPr lang="en-CA" sz="1100" dirty="0" smtClean="0">
                <a:hlinkClick r:id="rId2"/>
              </a:rPr>
              <a:t> http://mrunal.org/2012/09/enb-kyoto.html#36</a:t>
            </a:r>
            <a:endParaRPr lang="en-CA" sz="1100" dirty="0" smtClean="0"/>
          </a:p>
          <a:p>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CA" sz="3600" b="1" dirty="0"/>
              <a:t>Kyoto Protocol on Climate Change</a:t>
            </a:r>
            <a:r>
              <a:rPr lang="en-CA" b="1" dirty="0"/>
              <a:t/>
            </a:r>
            <a:br>
              <a:rPr lang="en-CA" b="1" dirty="0"/>
            </a:br>
            <a:endParaRPr lang="en-CA" dirty="0"/>
          </a:p>
        </p:txBody>
      </p:sp>
      <p:sp>
        <p:nvSpPr>
          <p:cNvPr id="3" name="Content Placeholder 2"/>
          <p:cNvSpPr>
            <a:spLocks noGrp="1"/>
          </p:cNvSpPr>
          <p:nvPr>
            <p:ph idx="1"/>
          </p:nvPr>
        </p:nvSpPr>
        <p:spPr>
          <a:xfrm>
            <a:off x="381000" y="609600"/>
            <a:ext cx="8305800" cy="5181600"/>
          </a:xfrm>
        </p:spPr>
        <p:txBody>
          <a:bodyPr>
            <a:normAutofit/>
          </a:bodyPr>
          <a:lstStyle/>
          <a:p>
            <a:endParaRPr lang="en-CA" dirty="0"/>
          </a:p>
          <a:p>
            <a:r>
              <a:rPr lang="en-CA" dirty="0" smtClean="0"/>
              <a:t>a </a:t>
            </a:r>
            <a:r>
              <a:rPr lang="en-CA" dirty="0"/>
              <a:t>UNFCCC agreement originally signed by 161 </a:t>
            </a:r>
            <a:r>
              <a:rPr lang="en-CA" dirty="0" smtClean="0"/>
              <a:t>countries </a:t>
            </a:r>
            <a:r>
              <a:rPr lang="en-CA" dirty="0"/>
              <a:t>to curb greenhouse gas emissions to 5% below 1990 levels by </a:t>
            </a:r>
            <a:r>
              <a:rPr lang="en-CA" dirty="0" smtClean="0"/>
              <a:t>2012</a:t>
            </a:r>
            <a:endParaRPr lang="en-CA" dirty="0"/>
          </a:p>
          <a:p>
            <a:endParaRPr lang="en-CA" dirty="0"/>
          </a:p>
        </p:txBody>
      </p:sp>
      <p:pic>
        <p:nvPicPr>
          <p:cNvPr id="4100" name="Picture 4" descr="Map/St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619374"/>
            <a:ext cx="7703127" cy="400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387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normAutofit fontScale="90000"/>
          </a:bodyPr>
          <a:lstStyle/>
          <a:p>
            <a:r>
              <a:rPr lang="en-CA" sz="3600" b="1" dirty="0"/>
              <a:t>Kyoto Protocol on Climate Change</a:t>
            </a:r>
            <a:r>
              <a:rPr lang="en-CA" b="1" dirty="0"/>
              <a:t/>
            </a:r>
            <a:br>
              <a:rPr lang="en-CA" b="1" dirty="0"/>
            </a:br>
            <a:endParaRPr lang="en-CA" dirty="0"/>
          </a:p>
        </p:txBody>
      </p:sp>
      <p:sp>
        <p:nvSpPr>
          <p:cNvPr id="3" name="Content Placeholder 2"/>
          <p:cNvSpPr>
            <a:spLocks noGrp="1"/>
          </p:cNvSpPr>
          <p:nvPr>
            <p:ph idx="1"/>
          </p:nvPr>
        </p:nvSpPr>
        <p:spPr>
          <a:xfrm>
            <a:off x="457200" y="152400"/>
            <a:ext cx="8305800" cy="5181600"/>
          </a:xfrm>
        </p:spPr>
        <p:txBody>
          <a:bodyPr>
            <a:normAutofit/>
          </a:bodyPr>
          <a:lstStyle/>
          <a:p>
            <a:endParaRPr lang="en-CA" dirty="0"/>
          </a:p>
          <a:p>
            <a:endParaRPr lang="en-CA" dirty="0"/>
          </a:p>
          <a:p>
            <a:r>
              <a:rPr lang="en-CA" dirty="0"/>
              <a:t>It went into effect in 2005, as of 2008, 183 countries had ratified it. It outlined a framework in which each country was assigned a target greenhouse gas </a:t>
            </a:r>
            <a:r>
              <a:rPr lang="en-CA" dirty="0" smtClean="0"/>
              <a:t>reduction</a:t>
            </a:r>
          </a:p>
          <a:p>
            <a:r>
              <a:rPr lang="en-CA" dirty="0" smtClean="0"/>
              <a:t>USA never ratified the Kyoto protocol</a:t>
            </a:r>
          </a:p>
          <a:p>
            <a:r>
              <a:rPr lang="en-CA" dirty="0" smtClean="0"/>
              <a:t>Canada ratified in 2002</a:t>
            </a:r>
            <a:endParaRPr lang="en-CA" dirty="0"/>
          </a:p>
          <a:p>
            <a:endParaRPr lang="en-CA" dirty="0"/>
          </a:p>
        </p:txBody>
      </p:sp>
      <p:pic>
        <p:nvPicPr>
          <p:cNvPr id="5122" name="Picture 2" descr="http://drrajivdesaimd.com/wp-content/uploads/2013/08/kyoto-protocol.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75" b="7419"/>
          <a:stretch/>
        </p:blipFill>
        <p:spPr bwMode="auto">
          <a:xfrm>
            <a:off x="5257800" y="3886200"/>
            <a:ext cx="3886200" cy="2709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86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Common, but differentiated responsibilities:</a:t>
            </a:r>
            <a:endParaRPr lang="en-CA"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pPr fontAlgn="base"/>
            <a:r>
              <a:rPr lang="en-CA" dirty="0" smtClean="0"/>
              <a:t>Developed countries (US,UK, Canada) have already polluted the atmosphere with greenhouse gases (GHGs) through industrialization.  So they’re the one who created/started global warming and all the mess.</a:t>
            </a:r>
          </a:p>
          <a:p>
            <a:pPr fontAlgn="base"/>
            <a:r>
              <a:rPr lang="en-CA" dirty="0" smtClean="0"/>
              <a:t>While Developing countries (India and Brazil) have started polluting the world only recently.</a:t>
            </a:r>
          </a:p>
          <a:p>
            <a:pPr fontAlgn="base"/>
            <a:r>
              <a:rPr lang="en-CA" dirty="0" smtClean="0"/>
              <a:t>Therefore, the developing countries such as India, Brazil should share less of the burden of lowering overall emissions.</a:t>
            </a:r>
          </a:p>
          <a:p>
            <a:pPr fontAlgn="base"/>
            <a:endParaRPr lang="en-CA" dirty="0" smtClean="0"/>
          </a:p>
          <a:p>
            <a:pPr fontAlgn="base"/>
            <a:endParaRPr lang="en-CA" dirty="0" smtClean="0"/>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Common but differentiated responsibilities:</a:t>
            </a:r>
            <a:endParaRPr lang="en-CA" dirty="0"/>
          </a:p>
        </p:txBody>
      </p:sp>
      <p:sp>
        <p:nvSpPr>
          <p:cNvPr id="3" name="Content Placeholder 2"/>
          <p:cNvSpPr>
            <a:spLocks noGrp="1"/>
          </p:cNvSpPr>
          <p:nvPr>
            <p:ph idx="1"/>
          </p:nvPr>
        </p:nvSpPr>
        <p:spPr>
          <a:xfrm>
            <a:off x="457200" y="1600200"/>
            <a:ext cx="8686800" cy="4525963"/>
          </a:xfrm>
        </p:spPr>
        <p:txBody>
          <a:bodyPr>
            <a:normAutofit fontScale="92500" lnSpcReduction="10000"/>
          </a:bodyPr>
          <a:lstStyle/>
          <a:p>
            <a:pPr fontAlgn="base"/>
            <a:r>
              <a:rPr lang="en-CA" dirty="0" smtClean="0"/>
              <a:t>Developed countries (US,UK) should bear more responsibility in fixing global warming because they’re the one more responsible for it.</a:t>
            </a:r>
          </a:p>
          <a:p>
            <a:pPr fontAlgn="base"/>
            <a:r>
              <a:rPr lang="en-CA" dirty="0" smtClean="0"/>
              <a:t>So, while it is the “Common” responsibility of every nation of this world to reduce Green House Gas emission, there should be some difference between the responsibility given to developed countries and developing countries.</a:t>
            </a:r>
          </a:p>
          <a:p>
            <a:pPr fontAlgn="base"/>
            <a:r>
              <a:rPr lang="en-CA" dirty="0" smtClean="0"/>
              <a:t>Kyoto Protocol follows that principle and assigns separate responsibilities to the countries.</a:t>
            </a:r>
          </a:p>
          <a:p>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1929</TotalTime>
  <Words>1308</Words>
  <Application>Microsoft Office PowerPoint</Application>
  <PresentationFormat>On-screen Show (4:3)</PresentationFormat>
  <Paragraphs>158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Technic</vt:lpstr>
      <vt:lpstr>Politics of Climate Change</vt:lpstr>
      <vt:lpstr>Political Action on Climate Change </vt:lpstr>
      <vt:lpstr>UNFCCC </vt:lpstr>
      <vt:lpstr>UNFCCC </vt:lpstr>
      <vt:lpstr>Kyoto Protocol - 1997</vt:lpstr>
      <vt:lpstr>Kyoto Protocol on Climate Change </vt:lpstr>
      <vt:lpstr>Kyoto Protocol on Climate Change </vt:lpstr>
      <vt:lpstr>Common, but differentiated responsibilities:</vt:lpstr>
      <vt:lpstr>Common but differentiated responsibilities:</vt:lpstr>
      <vt:lpstr>Kyoto Protocol on Climate Change </vt:lpstr>
      <vt:lpstr>Kyoto – differential requirements</vt:lpstr>
      <vt:lpstr>PowerPoint Presentation</vt:lpstr>
      <vt:lpstr>Kyoto Protocol</vt:lpstr>
      <vt:lpstr>Carbon Credits &amp; Trading</vt:lpstr>
      <vt:lpstr>Carbon Offset Credits</vt:lpstr>
      <vt:lpstr>Carbon Offset Credits</vt:lpstr>
      <vt:lpstr>PowerPoint Presentation</vt:lpstr>
      <vt:lpstr>Canada &amp; the Kyoto Protocol</vt:lpstr>
      <vt:lpstr>PowerPoint Presentation</vt:lpstr>
      <vt:lpstr>Kyoto Protocol</vt:lpstr>
      <vt:lpstr>Kyoto Protocol</vt:lpstr>
      <vt:lpstr>From the Toronto Star</vt:lpstr>
      <vt:lpstr>PowerPoint Presentation</vt:lpstr>
      <vt:lpstr>PowerPoint Presentation</vt:lpstr>
      <vt:lpstr>PowerPoint Presentation</vt:lpstr>
      <vt:lpstr>PowerPoint Presentation</vt:lpstr>
      <vt:lpstr>PowerPoint Presentation</vt:lpstr>
      <vt:lpstr>The End of Kyoto 2012</vt:lpstr>
      <vt:lpstr>More shame on Canada!!</vt:lpstr>
      <vt:lpstr>But what do we see?</vt:lpstr>
      <vt:lpstr>What’s Next? Copenhagen Accord 2013</vt:lpstr>
      <vt:lpstr>PowerPoint Presentation</vt:lpstr>
      <vt:lpstr>So, what can WE, as individuals do?!</vt:lpstr>
      <vt:lpstr>PowerPoint Presentation</vt:lpstr>
      <vt:lpstr>Lessons from Europe</vt:lpstr>
      <vt:lpstr>CO2 emissions labels</vt:lpstr>
      <vt:lpstr>PowerPoint Presentation</vt:lpstr>
      <vt:lpstr>Waste - to - Energy</vt:lpstr>
      <vt:lpstr>Waste - to - Energy</vt:lpstr>
      <vt:lpstr>Biogas</vt:lpstr>
      <vt:lpstr>Biogas</vt:lpstr>
      <vt:lpstr>Congestion Tax in Stockholm</vt:lpstr>
      <vt:lpstr>Congestion Tax in Stockholm</vt:lpstr>
      <vt:lpstr>Malmo, Sweden</vt:lpstr>
      <vt:lpstr>Malmo, Sweden</vt:lpstr>
      <vt:lpstr>Malmo, Sweden</vt:lpstr>
      <vt:lpstr>Malmo, Sweden</vt:lpstr>
      <vt:lpstr>Malmo, Sweden</vt:lpstr>
      <vt:lpstr>Changing Building Codes</vt:lpstr>
      <vt:lpstr>Homework:</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dc:creator>
  <cp:lastModifiedBy>Lindsay Kueh</cp:lastModifiedBy>
  <cp:revision>72</cp:revision>
  <dcterms:created xsi:type="dcterms:W3CDTF">2014-01-05T08:52:09Z</dcterms:created>
  <dcterms:modified xsi:type="dcterms:W3CDTF">2014-06-05T15:36:20Z</dcterms:modified>
</cp:coreProperties>
</file>